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85"/>
  </p:notesMasterIdLst>
  <p:handoutMasterIdLst>
    <p:handoutMasterId r:id="rId86"/>
  </p:handoutMasterIdLst>
  <p:sldIdLst>
    <p:sldId id="256" r:id="rId2"/>
    <p:sldId id="257" r:id="rId3"/>
    <p:sldId id="342" r:id="rId4"/>
    <p:sldId id="258" r:id="rId5"/>
    <p:sldId id="259" r:id="rId6"/>
    <p:sldId id="260" r:id="rId7"/>
    <p:sldId id="262" r:id="rId8"/>
    <p:sldId id="263" r:id="rId9"/>
    <p:sldId id="271" r:id="rId10"/>
    <p:sldId id="354" r:id="rId11"/>
    <p:sldId id="340" r:id="rId12"/>
    <p:sldId id="273" r:id="rId13"/>
    <p:sldId id="274" r:id="rId14"/>
    <p:sldId id="343" r:id="rId15"/>
    <p:sldId id="275" r:id="rId16"/>
    <p:sldId id="276" r:id="rId17"/>
    <p:sldId id="277" r:id="rId18"/>
    <p:sldId id="280" r:id="rId19"/>
    <p:sldId id="281" r:id="rId20"/>
    <p:sldId id="282" r:id="rId21"/>
    <p:sldId id="283" r:id="rId22"/>
    <p:sldId id="335" r:id="rId23"/>
    <p:sldId id="284" r:id="rId24"/>
    <p:sldId id="334" r:id="rId25"/>
    <p:sldId id="286" r:id="rId26"/>
    <p:sldId id="348" r:id="rId27"/>
    <p:sldId id="333" r:id="rId28"/>
    <p:sldId id="288" r:id="rId29"/>
    <p:sldId id="289" r:id="rId30"/>
    <p:sldId id="290" r:id="rId31"/>
    <p:sldId id="291" r:id="rId32"/>
    <p:sldId id="332" r:id="rId33"/>
    <p:sldId id="292" r:id="rId34"/>
    <p:sldId id="293" r:id="rId35"/>
    <p:sldId id="294" r:id="rId36"/>
    <p:sldId id="295" r:id="rId37"/>
    <p:sldId id="298" r:id="rId38"/>
    <p:sldId id="350" r:id="rId39"/>
    <p:sldId id="296" r:id="rId40"/>
    <p:sldId id="297" r:id="rId41"/>
    <p:sldId id="331" r:id="rId42"/>
    <p:sldId id="355" r:id="rId43"/>
    <p:sldId id="299" r:id="rId44"/>
    <p:sldId id="344" r:id="rId45"/>
    <p:sldId id="300" r:id="rId46"/>
    <p:sldId id="301" r:id="rId47"/>
    <p:sldId id="356" r:id="rId48"/>
    <p:sldId id="302" r:id="rId49"/>
    <p:sldId id="303" r:id="rId50"/>
    <p:sldId id="304" r:id="rId51"/>
    <p:sldId id="305" r:id="rId52"/>
    <p:sldId id="306" r:id="rId53"/>
    <p:sldId id="307" r:id="rId54"/>
    <p:sldId id="308" r:id="rId55"/>
    <p:sldId id="309" r:id="rId56"/>
    <p:sldId id="310" r:id="rId57"/>
    <p:sldId id="311" r:id="rId58"/>
    <p:sldId id="313" r:id="rId59"/>
    <p:sldId id="314" r:id="rId60"/>
    <p:sldId id="345" r:id="rId61"/>
    <p:sldId id="315" r:id="rId62"/>
    <p:sldId id="316" r:id="rId63"/>
    <p:sldId id="357" r:id="rId64"/>
    <p:sldId id="358" r:id="rId65"/>
    <p:sldId id="359" r:id="rId66"/>
    <p:sldId id="360" r:id="rId67"/>
    <p:sldId id="361" r:id="rId68"/>
    <p:sldId id="372" r:id="rId69"/>
    <p:sldId id="362" r:id="rId70"/>
    <p:sldId id="363" r:id="rId71"/>
    <p:sldId id="364" r:id="rId72"/>
    <p:sldId id="365" r:id="rId73"/>
    <p:sldId id="373" r:id="rId74"/>
    <p:sldId id="366" r:id="rId75"/>
    <p:sldId id="367" r:id="rId76"/>
    <p:sldId id="374" r:id="rId77"/>
    <p:sldId id="368" r:id="rId78"/>
    <p:sldId id="369" r:id="rId79"/>
    <p:sldId id="370" r:id="rId80"/>
    <p:sldId id="371" r:id="rId81"/>
    <p:sldId id="375" r:id="rId82"/>
    <p:sldId id="376" r:id="rId83"/>
    <p:sldId id="346" r:id="rId84"/>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ED2"/>
    <a:srgbClr val="210BC1"/>
    <a:srgbClr val="2C19E1"/>
    <a:srgbClr val="6152EC"/>
    <a:srgbClr val="0701EF"/>
    <a:srgbClr val="516FED"/>
    <a:srgbClr val="230373"/>
    <a:srgbClr val="2564D5"/>
    <a:srgbClr val="5F5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3717ACDD-433E-415A-9216-E8E64E242F52}" type="datetimeFigureOut">
              <a:rPr lang="ru-RU" smtClean="0"/>
              <a:pPr/>
              <a:t>22.04.2016</a:t>
            </a:fld>
            <a:endParaRPr lang="ru-RU"/>
          </a:p>
        </p:txBody>
      </p:sp>
      <p:sp>
        <p:nvSpPr>
          <p:cNvPr id="4" name="Нижний колонтитул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1D63F21-295D-47AC-9764-47AC61240C68}" type="slidenum">
              <a:rPr lang="ru-RU" smtClean="0"/>
              <a:pPr/>
              <a:t>‹#›</a:t>
            </a:fld>
            <a:endParaRPr lang="ru-RU"/>
          </a:p>
        </p:txBody>
      </p:sp>
    </p:spTree>
    <p:extLst>
      <p:ext uri="{BB962C8B-B14F-4D97-AF65-F5344CB8AC3E}">
        <p14:creationId xmlns:p14="http://schemas.microsoft.com/office/powerpoint/2010/main" val="989316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2550A55-819C-4F25-A0F6-588158054CFC}" type="datetimeFigureOut">
              <a:rPr lang="ru-RU" smtClean="0"/>
              <a:pPr/>
              <a:t>22.04.2016</a:t>
            </a:fld>
            <a:endParaRPr lang="ru-RU"/>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FBE5B7-4109-461E-9986-A7447B751D6E}" type="slidenum">
              <a:rPr lang="ru-RU" smtClean="0"/>
              <a:pPr/>
              <a:t>‹#›</a:t>
            </a:fld>
            <a:endParaRPr lang="ru-RU"/>
          </a:p>
        </p:txBody>
      </p:sp>
    </p:spTree>
    <p:extLst>
      <p:ext uri="{BB962C8B-B14F-4D97-AF65-F5344CB8AC3E}">
        <p14:creationId xmlns:p14="http://schemas.microsoft.com/office/powerpoint/2010/main" val="3323921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1FBE5B7-4109-461E-9986-A7447B751D6E}" type="slidenum">
              <a:rPr lang="ru-RU" smtClean="0"/>
              <a:pPr/>
              <a:t>1</a:t>
            </a:fld>
            <a:endParaRPr lang="ru-RU"/>
          </a:p>
        </p:txBody>
      </p:sp>
    </p:spTree>
    <p:extLst>
      <p:ext uri="{BB962C8B-B14F-4D97-AF65-F5344CB8AC3E}">
        <p14:creationId xmlns:p14="http://schemas.microsoft.com/office/powerpoint/2010/main" val="4019461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49</a:t>
            </a:fld>
            <a:endParaRPr lang="ru-RU"/>
          </a:p>
        </p:txBody>
      </p:sp>
    </p:spTree>
    <p:extLst>
      <p:ext uri="{BB962C8B-B14F-4D97-AF65-F5344CB8AC3E}">
        <p14:creationId xmlns:p14="http://schemas.microsoft.com/office/powerpoint/2010/main" val="359548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51</a:t>
            </a:fld>
            <a:endParaRPr lang="ru-RU"/>
          </a:p>
        </p:txBody>
      </p:sp>
    </p:spTree>
    <p:extLst>
      <p:ext uri="{BB962C8B-B14F-4D97-AF65-F5344CB8AC3E}">
        <p14:creationId xmlns:p14="http://schemas.microsoft.com/office/powerpoint/2010/main" val="3026687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53</a:t>
            </a:fld>
            <a:endParaRPr lang="ru-RU"/>
          </a:p>
        </p:txBody>
      </p:sp>
    </p:spTree>
    <p:extLst>
      <p:ext uri="{BB962C8B-B14F-4D97-AF65-F5344CB8AC3E}">
        <p14:creationId xmlns:p14="http://schemas.microsoft.com/office/powerpoint/2010/main" val="228885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55</a:t>
            </a:fld>
            <a:endParaRPr lang="ru-RU"/>
          </a:p>
        </p:txBody>
      </p:sp>
    </p:spTree>
    <p:extLst>
      <p:ext uri="{BB962C8B-B14F-4D97-AF65-F5344CB8AC3E}">
        <p14:creationId xmlns:p14="http://schemas.microsoft.com/office/powerpoint/2010/main" val="1996526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57</a:t>
            </a:fld>
            <a:endParaRPr lang="ru-RU"/>
          </a:p>
        </p:txBody>
      </p:sp>
    </p:spTree>
    <p:extLst>
      <p:ext uri="{BB962C8B-B14F-4D97-AF65-F5344CB8AC3E}">
        <p14:creationId xmlns:p14="http://schemas.microsoft.com/office/powerpoint/2010/main" val="2009381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59</a:t>
            </a:fld>
            <a:endParaRPr lang="ru-RU"/>
          </a:p>
        </p:txBody>
      </p:sp>
    </p:spTree>
    <p:extLst>
      <p:ext uri="{BB962C8B-B14F-4D97-AF65-F5344CB8AC3E}">
        <p14:creationId xmlns:p14="http://schemas.microsoft.com/office/powerpoint/2010/main" val="1524231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62</a:t>
            </a:fld>
            <a:endParaRPr lang="ru-RU"/>
          </a:p>
        </p:txBody>
      </p:sp>
    </p:spTree>
    <p:extLst>
      <p:ext uri="{BB962C8B-B14F-4D97-AF65-F5344CB8AC3E}">
        <p14:creationId xmlns:p14="http://schemas.microsoft.com/office/powerpoint/2010/main" val="1219551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64</a:t>
            </a:fld>
            <a:endParaRPr lang="ru-RU"/>
          </a:p>
        </p:txBody>
      </p:sp>
    </p:spTree>
    <p:extLst>
      <p:ext uri="{BB962C8B-B14F-4D97-AF65-F5344CB8AC3E}">
        <p14:creationId xmlns:p14="http://schemas.microsoft.com/office/powerpoint/2010/main" val="181566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65</a:t>
            </a:fld>
            <a:endParaRPr lang="ru-RU"/>
          </a:p>
        </p:txBody>
      </p:sp>
    </p:spTree>
    <p:extLst>
      <p:ext uri="{BB962C8B-B14F-4D97-AF65-F5344CB8AC3E}">
        <p14:creationId xmlns:p14="http://schemas.microsoft.com/office/powerpoint/2010/main" val="1547838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67</a:t>
            </a:fld>
            <a:endParaRPr lang="ru-RU"/>
          </a:p>
        </p:txBody>
      </p:sp>
    </p:spTree>
    <p:extLst>
      <p:ext uri="{BB962C8B-B14F-4D97-AF65-F5344CB8AC3E}">
        <p14:creationId xmlns:p14="http://schemas.microsoft.com/office/powerpoint/2010/main" val="395888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34</a:t>
            </a:fld>
            <a:endParaRPr lang="ru-RU"/>
          </a:p>
        </p:txBody>
      </p:sp>
    </p:spTree>
    <p:extLst>
      <p:ext uri="{BB962C8B-B14F-4D97-AF65-F5344CB8AC3E}">
        <p14:creationId xmlns:p14="http://schemas.microsoft.com/office/powerpoint/2010/main" val="250535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68</a:t>
            </a:fld>
            <a:endParaRPr lang="ru-RU"/>
          </a:p>
        </p:txBody>
      </p:sp>
    </p:spTree>
    <p:extLst>
      <p:ext uri="{BB962C8B-B14F-4D97-AF65-F5344CB8AC3E}">
        <p14:creationId xmlns:p14="http://schemas.microsoft.com/office/powerpoint/2010/main" val="1845789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70</a:t>
            </a:fld>
            <a:endParaRPr lang="ru-RU"/>
          </a:p>
        </p:txBody>
      </p:sp>
    </p:spTree>
    <p:extLst>
      <p:ext uri="{BB962C8B-B14F-4D97-AF65-F5344CB8AC3E}">
        <p14:creationId xmlns:p14="http://schemas.microsoft.com/office/powerpoint/2010/main" val="1171116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72</a:t>
            </a:fld>
            <a:endParaRPr lang="ru-RU"/>
          </a:p>
        </p:txBody>
      </p:sp>
    </p:spTree>
    <p:extLst>
      <p:ext uri="{BB962C8B-B14F-4D97-AF65-F5344CB8AC3E}">
        <p14:creationId xmlns:p14="http://schemas.microsoft.com/office/powerpoint/2010/main" val="4293885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73</a:t>
            </a:fld>
            <a:endParaRPr lang="ru-RU"/>
          </a:p>
        </p:txBody>
      </p:sp>
    </p:spTree>
    <p:extLst>
      <p:ext uri="{BB962C8B-B14F-4D97-AF65-F5344CB8AC3E}">
        <p14:creationId xmlns:p14="http://schemas.microsoft.com/office/powerpoint/2010/main" val="2226102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75</a:t>
            </a:fld>
            <a:endParaRPr lang="ru-RU"/>
          </a:p>
        </p:txBody>
      </p:sp>
    </p:spTree>
    <p:extLst>
      <p:ext uri="{BB962C8B-B14F-4D97-AF65-F5344CB8AC3E}">
        <p14:creationId xmlns:p14="http://schemas.microsoft.com/office/powerpoint/2010/main" val="2635089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76</a:t>
            </a:fld>
            <a:endParaRPr lang="ru-RU"/>
          </a:p>
        </p:txBody>
      </p:sp>
    </p:spTree>
    <p:extLst>
      <p:ext uri="{BB962C8B-B14F-4D97-AF65-F5344CB8AC3E}">
        <p14:creationId xmlns:p14="http://schemas.microsoft.com/office/powerpoint/2010/main" val="731583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78</a:t>
            </a:fld>
            <a:endParaRPr lang="ru-RU"/>
          </a:p>
        </p:txBody>
      </p:sp>
    </p:spTree>
    <p:extLst>
      <p:ext uri="{BB962C8B-B14F-4D97-AF65-F5344CB8AC3E}">
        <p14:creationId xmlns:p14="http://schemas.microsoft.com/office/powerpoint/2010/main" val="1672072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80</a:t>
            </a:fld>
            <a:endParaRPr lang="ru-RU"/>
          </a:p>
        </p:txBody>
      </p:sp>
    </p:spTree>
    <p:extLst>
      <p:ext uri="{BB962C8B-B14F-4D97-AF65-F5344CB8AC3E}">
        <p14:creationId xmlns:p14="http://schemas.microsoft.com/office/powerpoint/2010/main" val="3639835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81</a:t>
            </a:fld>
            <a:endParaRPr lang="ru-RU"/>
          </a:p>
        </p:txBody>
      </p:sp>
    </p:spTree>
    <p:extLst>
      <p:ext uri="{BB962C8B-B14F-4D97-AF65-F5344CB8AC3E}">
        <p14:creationId xmlns:p14="http://schemas.microsoft.com/office/powerpoint/2010/main" val="338393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36</a:t>
            </a:fld>
            <a:endParaRPr lang="ru-RU"/>
          </a:p>
        </p:txBody>
      </p:sp>
    </p:spTree>
    <p:extLst>
      <p:ext uri="{BB962C8B-B14F-4D97-AF65-F5344CB8AC3E}">
        <p14:creationId xmlns:p14="http://schemas.microsoft.com/office/powerpoint/2010/main" val="190738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38</a:t>
            </a:fld>
            <a:endParaRPr lang="ru-RU"/>
          </a:p>
        </p:txBody>
      </p:sp>
    </p:spTree>
    <p:extLst>
      <p:ext uri="{BB962C8B-B14F-4D97-AF65-F5344CB8AC3E}">
        <p14:creationId xmlns:p14="http://schemas.microsoft.com/office/powerpoint/2010/main" val="126842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40</a:t>
            </a:fld>
            <a:endParaRPr lang="ru-RU"/>
          </a:p>
        </p:txBody>
      </p:sp>
    </p:spTree>
    <p:extLst>
      <p:ext uri="{BB962C8B-B14F-4D97-AF65-F5344CB8AC3E}">
        <p14:creationId xmlns:p14="http://schemas.microsoft.com/office/powerpoint/2010/main" val="260467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41</a:t>
            </a:fld>
            <a:endParaRPr lang="ru-RU"/>
          </a:p>
        </p:txBody>
      </p:sp>
    </p:spTree>
    <p:extLst>
      <p:ext uri="{BB962C8B-B14F-4D97-AF65-F5344CB8AC3E}">
        <p14:creationId xmlns:p14="http://schemas.microsoft.com/office/powerpoint/2010/main" val="225770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43</a:t>
            </a:fld>
            <a:endParaRPr lang="ru-RU"/>
          </a:p>
        </p:txBody>
      </p:sp>
    </p:spTree>
    <p:extLst>
      <p:ext uri="{BB962C8B-B14F-4D97-AF65-F5344CB8AC3E}">
        <p14:creationId xmlns:p14="http://schemas.microsoft.com/office/powerpoint/2010/main" val="2823403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46</a:t>
            </a:fld>
            <a:endParaRPr lang="ru-RU"/>
          </a:p>
        </p:txBody>
      </p:sp>
    </p:spTree>
    <p:extLst>
      <p:ext uri="{BB962C8B-B14F-4D97-AF65-F5344CB8AC3E}">
        <p14:creationId xmlns:p14="http://schemas.microsoft.com/office/powerpoint/2010/main" val="10715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FBE5B7-4109-461E-9986-A7447B751D6E}" type="slidenum">
              <a:rPr lang="ru-RU" smtClean="0"/>
              <a:pPr/>
              <a:t>47</a:t>
            </a:fld>
            <a:endParaRPr lang="ru-RU"/>
          </a:p>
        </p:txBody>
      </p:sp>
    </p:spTree>
    <p:extLst>
      <p:ext uri="{BB962C8B-B14F-4D97-AF65-F5344CB8AC3E}">
        <p14:creationId xmlns:p14="http://schemas.microsoft.com/office/powerpoint/2010/main" val="334015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22.04.2016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22.04.2016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22.04.2016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B3B027-8A55-44FD-AA6F-1139FC1558BE}" type="datetimeFigureOut">
              <a:rPr lang="ru-RU" smtClean="0"/>
              <a:pPr/>
              <a:t>22.04.2016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B3B027-8A55-44FD-AA6F-1139FC1558BE}" type="datetimeFigureOut">
              <a:rPr lang="ru-RU" smtClean="0"/>
              <a:pPr/>
              <a:t>22.04.2016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B3B027-8A55-44FD-AA6F-1139FC1558BE}" type="datetimeFigureOut">
              <a:rPr lang="ru-RU" smtClean="0"/>
              <a:pPr/>
              <a:t>22.04.2016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B3B027-8A55-44FD-AA6F-1139FC1558BE}" type="datetimeFigureOut">
              <a:rPr lang="ru-RU" smtClean="0"/>
              <a:pPr/>
              <a:t>22.04.2016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B3B027-8A55-44FD-AA6F-1139FC1558BE}" type="datetimeFigureOut">
              <a:rPr lang="ru-RU" smtClean="0"/>
              <a:pPr/>
              <a:t>22.04.2016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B3B027-8A55-44FD-AA6F-1139FC1558BE}" type="datetimeFigureOut">
              <a:rPr lang="ru-RU" smtClean="0"/>
              <a:pPr/>
              <a:t>22.04.2016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B3B027-8A55-44FD-AA6F-1139FC1558BE}" type="datetimeFigureOut">
              <a:rPr lang="ru-RU" smtClean="0"/>
              <a:pPr/>
              <a:t>22.04.2016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B3B027-8A55-44FD-AA6F-1139FC1558BE}" type="datetimeFigureOut">
              <a:rPr lang="ru-RU" smtClean="0"/>
              <a:pPr/>
              <a:t>22.04.2016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D431C5-9257-4C8B-ABCB-11C685D827B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30373"/>
            </a:gs>
            <a:gs pos="25000">
              <a:srgbClr val="2C19E1"/>
            </a:gs>
            <a:gs pos="75000">
              <a:srgbClr val="0087E6"/>
            </a:gs>
            <a:gs pos="100000">
              <a:srgbClr val="005CBF"/>
            </a:gs>
          </a:gsLst>
          <a:lin ang="162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3B027-8A55-44FD-AA6F-1139FC1558BE}" type="datetimeFigureOut">
              <a:rPr lang="ru-RU" smtClean="0"/>
              <a:pPr/>
              <a:t>22.04.2016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431C5-9257-4C8B-ABCB-11C685D827B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
        <p:nvSpPr>
          <p:cNvPr id="14337" name="Rectangle 1"/>
          <p:cNvSpPr>
            <a:spLocks noChangeArrowheads="1"/>
          </p:cNvSpPr>
          <p:nvPr/>
        </p:nvSpPr>
        <p:spPr bwMode="auto">
          <a:xfrm>
            <a:off x="395536" y="2060848"/>
            <a:ext cx="8424936" cy="3323987"/>
          </a:xfrm>
          <a:prstGeom prst="rect">
            <a:avLst/>
          </a:prstGeom>
          <a:solidFill>
            <a:schemeClr val="tx2">
              <a:lumMod val="60000"/>
              <a:lumOff val="40000"/>
              <a:alpha val="25000"/>
            </a:schemeClr>
          </a:solid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Организация и проведение голосования участковой избирательной комиссией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в день голосования</a:t>
            </a:r>
          </a:p>
          <a:p>
            <a:pPr marL="0" marR="0" lvl="0" indent="0" algn="ctr" defTabSz="914400" rtl="0" eaLnBrk="0" fontAlgn="base" latinLnBrk="0" hangingPunct="0">
              <a:lnSpc>
                <a:spcPct val="100000"/>
              </a:lnSpc>
              <a:spcBef>
                <a:spcPct val="0"/>
              </a:spcBef>
              <a:spcAft>
                <a:spcPct val="0"/>
              </a:spcAft>
              <a:buClrTx/>
              <a:buSzTx/>
              <a:buFontTx/>
              <a:buNone/>
              <a:tabLst/>
            </a:pPr>
            <a:r>
              <a:rPr lang="ru-RU" sz="22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по выборам депутатов Государственной Думы Российской Федерации и депутатов представительных органов местного самоуправления</a:t>
            </a:r>
            <a:endParaRPr kumimoji="0" lang="ru-RU" sz="22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Прямоугольник 5"/>
          <p:cNvSpPr/>
          <p:nvPr/>
        </p:nvSpPr>
        <p:spPr>
          <a:xfrm>
            <a:off x="3275856" y="6309320"/>
            <a:ext cx="1202958" cy="369332"/>
          </a:xfrm>
          <a:prstGeom prst="rect">
            <a:avLst/>
          </a:prstGeom>
        </p:spPr>
        <p:txBody>
          <a:bodyPr wrap="none">
            <a:spAutoFit/>
          </a:bodyPr>
          <a:lstStyle/>
          <a:p>
            <a:pPr lvl="0" algn="ctr"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latin typeface="Arial" pitchFamily="34" charset="0"/>
                <a:ea typeface="Times New Roman" pitchFamily="18" charset="0"/>
                <a:cs typeface="Times New Roman" pitchFamily="18" charset="0"/>
              </a:rPr>
              <a:t> </a:t>
            </a:r>
            <a:r>
              <a:rPr kumimoji="0" lang="ru-RU" b="1" i="0" u="none" strike="noStrike" cap="none" normalizeH="0" baseline="0" dirty="0" smtClean="0">
                <a:ln>
                  <a:noFill/>
                </a:ln>
                <a:solidFill>
                  <a:schemeClr val="bg1">
                    <a:lumMod val="95000"/>
                  </a:schemeClr>
                </a:solidFill>
                <a:effectLst/>
                <a:latin typeface="Arial" pitchFamily="34" charset="0"/>
                <a:ea typeface="Times New Roman" pitchFamily="18" charset="0"/>
                <a:cs typeface="Times New Roman" pitchFamily="18" charset="0"/>
              </a:rPr>
              <a:t>2016 </a:t>
            </a:r>
            <a:r>
              <a:rPr kumimoji="0" lang="ru-RU" b="1" i="0" u="none" strike="noStrike" cap="none" normalizeH="0" baseline="0" dirty="0" smtClean="0">
                <a:ln>
                  <a:noFill/>
                </a:ln>
                <a:solidFill>
                  <a:schemeClr val="bg1">
                    <a:lumMod val="95000"/>
                  </a:schemeClr>
                </a:solidFill>
                <a:effectLst/>
                <a:latin typeface="Arial" pitchFamily="34" charset="0"/>
                <a:ea typeface="Times New Roman" pitchFamily="18" charset="0"/>
                <a:cs typeface="Times New Roman" pitchFamily="18" charset="0"/>
              </a:rPr>
              <a:t>год</a:t>
            </a:r>
            <a:endParaRPr kumimoji="0" lang="ru-RU"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7" name="Прямоугольник 6"/>
          <p:cNvSpPr/>
          <p:nvPr/>
        </p:nvSpPr>
        <p:spPr>
          <a:xfrm>
            <a:off x="1547664" y="764704"/>
            <a:ext cx="5760640" cy="1015663"/>
          </a:xfrm>
          <a:prstGeom prst="rect">
            <a:avLst/>
          </a:prstGeom>
        </p:spPr>
        <p:txBody>
          <a:bodyPr wrap="square">
            <a:spAutoFit/>
          </a:bodyPr>
          <a:lstStyle/>
          <a:p>
            <a:pPr lvl="0" algn="ctr" fontAlgn="base">
              <a:spcBef>
                <a:spcPct val="0"/>
              </a:spcBef>
              <a:spcAft>
                <a:spcPct val="0"/>
              </a:spcAft>
            </a:pPr>
            <a:r>
              <a:rPr kumimoji="0" lang="ru-RU" sz="60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Деловая игра</a:t>
            </a:r>
            <a:endParaRPr kumimoji="0" lang="ru-RU" sz="60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l="52554" t="17671" r="14941" b="5492"/>
          <a:stretch>
            <a:fillRect/>
          </a:stretch>
        </p:blipFill>
        <p:spPr bwMode="auto">
          <a:xfrm>
            <a:off x="2411760" y="1052736"/>
            <a:ext cx="4248472" cy="564909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8" name="Рисунок 7" descr="откреп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71600" y="692697"/>
            <a:ext cx="6912768" cy="4905758"/>
          </a:xfrm>
          <a:prstGeom prst="rect">
            <a:avLst/>
          </a:prstGeom>
          <a:ln>
            <a:noFill/>
          </a:ln>
          <a:effectLst>
            <a:outerShdw blurRad="190500" algn="tl" rotWithShape="0">
              <a:srgbClr val="000000">
                <a:alpha val="70000"/>
              </a:srgbClr>
            </a:outerShdw>
          </a:effectLst>
        </p:spPr>
      </p:pic>
      <p:pic>
        <p:nvPicPr>
          <p:cNvPr id="1028" name="Picture 4" descr="http://pngimg.com/upload/scissors_PNG10.png"/>
          <p:cNvPicPr>
            <a:picLocks noChangeAspect="1" noChangeArrowheads="1"/>
          </p:cNvPicPr>
          <p:nvPr/>
        </p:nvPicPr>
        <p:blipFill>
          <a:blip r:embed="rId4" cstate="print"/>
          <a:srcRect/>
          <a:stretch>
            <a:fillRect/>
          </a:stretch>
        </p:blipFill>
        <p:spPr bwMode="auto">
          <a:xfrm rot="1159695">
            <a:off x="2066516" y="3567247"/>
            <a:ext cx="5462434" cy="27278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Прямоугольник 8"/>
          <p:cNvSpPr/>
          <p:nvPr/>
        </p:nvSpPr>
        <p:spPr>
          <a:xfrm>
            <a:off x="107504" y="5733256"/>
            <a:ext cx="8856984" cy="923330"/>
          </a:xfrm>
          <a:prstGeom prst="rect">
            <a:avLst/>
          </a:prstGeom>
          <a:solidFill>
            <a:schemeClr val="accent4">
              <a:lumMod val="50000"/>
              <a:alpha val="61000"/>
            </a:schemeClr>
          </a:solidFill>
        </p:spPr>
        <p:txBody>
          <a:bodyPr wrap="square">
            <a:spAutoFit/>
          </a:bodyPr>
          <a:lstStyle/>
          <a:p>
            <a:pPr indent="457200" algn="just"/>
            <a:r>
              <a:rPr lang="ru-RU" b="1" dirty="0" smtClean="0">
                <a:solidFill>
                  <a:srgbClr val="FFFF00"/>
                </a:solidFill>
              </a:rPr>
              <a:t>Членам избирательной комиссии передаются открепительные удостоверения, они называют номер, секретарь заносит в протокол, и отрезает у открепительных удостоверений левый нижний угол</a:t>
            </a:r>
            <a:endParaRPr lang="ru-RU"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Прямоугольник 5"/>
          <p:cNvSpPr/>
          <p:nvPr/>
        </p:nvSpPr>
        <p:spPr>
          <a:xfrm>
            <a:off x="251520" y="836712"/>
            <a:ext cx="8729084" cy="4878259"/>
          </a:xfrm>
          <a:prstGeom prst="rect">
            <a:avLst/>
          </a:prstGeom>
          <a:solidFill>
            <a:srgbClr val="0070C0">
              <a:alpha val="55000"/>
            </a:srgbClr>
          </a:solidFill>
        </p:spPr>
        <p:txBody>
          <a:bodyPr wrap="square">
            <a:spAutoFit/>
          </a:bodyPr>
          <a:lstStyle/>
          <a:p>
            <a:pPr indent="457200" algn="just">
              <a:spcBef>
                <a:spcPts val="600"/>
              </a:spcBef>
            </a:pPr>
            <a:r>
              <a:rPr lang="ru-RU" sz="2100" b="1" u="sng" dirty="0" smtClean="0">
                <a:solidFill>
                  <a:schemeClr val="bg1"/>
                </a:solidFill>
                <a:effectLst>
                  <a:outerShdw blurRad="38100" dist="38100" dir="2700000" algn="tl">
                    <a:srgbClr val="000000">
                      <a:alpha val="43137"/>
                    </a:srgbClr>
                  </a:outerShdw>
                </a:effectLst>
              </a:rPr>
              <a:t>Ситуация </a:t>
            </a:r>
            <a:r>
              <a:rPr lang="ru-RU" sz="2100" b="1" u="sng" dirty="0">
                <a:solidFill>
                  <a:schemeClr val="bg1"/>
                </a:solidFill>
                <a:effectLst>
                  <a:outerShdw blurRad="38100" dist="38100" dir="2700000" algn="tl">
                    <a:srgbClr val="000000">
                      <a:alpha val="43137"/>
                    </a:srgbClr>
                  </a:outerShdw>
                </a:effectLst>
              </a:rPr>
              <a:t>№ </a:t>
            </a:r>
            <a:r>
              <a:rPr lang="ru-RU" sz="2100" b="1" u="sng" dirty="0" smtClean="0">
                <a:solidFill>
                  <a:schemeClr val="bg1"/>
                </a:solidFill>
                <a:effectLst>
                  <a:outerShdw blurRad="38100" dist="38100" dir="2700000" algn="tl">
                    <a:srgbClr val="000000">
                      <a:alpha val="43137"/>
                    </a:srgbClr>
                  </a:outerShdw>
                </a:effectLst>
              </a:rPr>
              <a:t>3</a:t>
            </a:r>
            <a:r>
              <a:rPr lang="ru-RU" sz="2100" b="1" dirty="0">
                <a:solidFill>
                  <a:schemeClr val="bg1"/>
                </a:solidFill>
                <a:effectLst>
                  <a:outerShdw blurRad="38100" dist="38100" dir="2700000" algn="tl">
                    <a:srgbClr val="000000">
                      <a:alpha val="43137"/>
                    </a:srgbClr>
                  </a:outerShdw>
                </a:effectLst>
              </a:rPr>
              <a:t> </a:t>
            </a:r>
          </a:p>
          <a:p>
            <a:pPr indent="457200" algn="just">
              <a:spcBef>
                <a:spcPts val="600"/>
              </a:spcBef>
            </a:pPr>
            <a:r>
              <a:rPr lang="ru-RU" sz="2000" b="1" dirty="0" smtClean="0">
                <a:solidFill>
                  <a:schemeClr val="bg1"/>
                </a:solidFill>
                <a:effectLst>
                  <a:outerShdw blurRad="38100" dist="38100" dir="2700000" algn="tl">
                    <a:srgbClr val="000000">
                      <a:alpha val="43137"/>
                    </a:srgbClr>
                  </a:outerShdw>
                </a:effectLst>
              </a:rPr>
              <a:t>Председатель </a:t>
            </a:r>
            <a:r>
              <a:rPr lang="ru-RU" sz="2000" b="1" dirty="0">
                <a:solidFill>
                  <a:schemeClr val="bg1"/>
                </a:solidFill>
                <a:effectLst>
                  <a:outerShdw blurRad="38100" dist="38100" dir="2700000" algn="tl">
                    <a:srgbClr val="000000">
                      <a:alpha val="43137"/>
                    </a:srgbClr>
                  </a:outerShdw>
                </a:effectLst>
              </a:rPr>
              <a:t>УИК поручил членам комиссии </a:t>
            </a:r>
            <a:r>
              <a:rPr lang="de-DE" sz="2000" b="1" dirty="0" err="1">
                <a:solidFill>
                  <a:schemeClr val="bg1"/>
                </a:solidFill>
                <a:effectLst>
                  <a:outerShdw blurRad="38100" dist="38100" dir="2700000" algn="tl">
                    <a:srgbClr val="000000">
                      <a:alpha val="43137"/>
                    </a:srgbClr>
                  </a:outerShdw>
                </a:effectLst>
              </a:rPr>
              <a:t>погасить</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неиспользованные</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открепительные</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удостоверения</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по</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выборам</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депутатов</a:t>
            </a:r>
            <a:r>
              <a:rPr lang="de-DE" sz="2000" b="1" dirty="0">
                <a:solidFill>
                  <a:schemeClr val="bg1"/>
                </a:solidFill>
                <a:effectLst>
                  <a:outerShdw blurRad="38100" dist="38100" dir="2700000" algn="tl">
                    <a:srgbClr val="000000">
                      <a:alpha val="43137"/>
                    </a:srgbClr>
                  </a:outerShdw>
                </a:effectLst>
              </a:rPr>
              <a:t> </a:t>
            </a:r>
            <a:r>
              <a:rPr lang="de-DE" sz="2000" b="1" dirty="0" err="1">
                <a:solidFill>
                  <a:schemeClr val="bg1"/>
                </a:solidFill>
                <a:effectLst>
                  <a:outerShdw blurRad="38100" dist="38100" dir="2700000" algn="tl">
                    <a:srgbClr val="000000">
                      <a:alpha val="43137"/>
                    </a:srgbClr>
                  </a:outerShdw>
                </a:effectLst>
              </a:rPr>
              <a:t>Государственной</a:t>
            </a:r>
            <a:r>
              <a:rPr lang="de-DE" sz="2000" b="1" dirty="0">
                <a:solidFill>
                  <a:schemeClr val="bg1"/>
                </a:solidFill>
                <a:effectLst>
                  <a:outerShdw blurRad="38100" dist="38100" dir="2700000" algn="tl">
                    <a:srgbClr val="000000">
                      <a:alpha val="43137"/>
                    </a:srgbClr>
                  </a:outerShdw>
                </a:effectLst>
              </a:rPr>
              <a:t> </a:t>
            </a:r>
            <a:r>
              <a:rPr lang="de-DE" sz="2000" b="1" dirty="0" err="1" smtClean="0">
                <a:solidFill>
                  <a:schemeClr val="bg1"/>
                </a:solidFill>
                <a:effectLst>
                  <a:outerShdw blurRad="38100" dist="38100" dir="2700000" algn="tl">
                    <a:srgbClr val="000000">
                      <a:alpha val="43137"/>
                    </a:srgbClr>
                  </a:outerShdw>
                </a:effectLst>
              </a:rPr>
              <a:t>Думы</a:t>
            </a:r>
            <a:r>
              <a:rPr lang="ru-RU" sz="2000" b="1" dirty="0" smtClean="0">
                <a:solidFill>
                  <a:schemeClr val="bg1"/>
                </a:solidFill>
                <a:effectLst>
                  <a:outerShdw blurRad="38100" dist="38100" dir="2700000" algn="tl">
                    <a:srgbClr val="000000">
                      <a:alpha val="43137"/>
                    </a:srgbClr>
                  </a:outerShdw>
                </a:effectLst>
              </a:rPr>
              <a:t>:</a:t>
            </a:r>
          </a:p>
          <a:p>
            <a:pPr indent="457200" algn="just">
              <a:spcBef>
                <a:spcPts val="600"/>
              </a:spcBef>
              <a:buFontTx/>
              <a:buChar char="-"/>
            </a:pPr>
            <a:r>
              <a:rPr lang="ru-RU" sz="2000" b="1" dirty="0" smtClean="0">
                <a:solidFill>
                  <a:schemeClr val="bg1"/>
                </a:solidFill>
                <a:effectLst>
                  <a:outerShdw blurRad="38100" dist="38100" dir="2700000" algn="tl">
                    <a:srgbClr val="000000">
                      <a:alpha val="43137"/>
                    </a:srgbClr>
                  </a:outerShdw>
                </a:effectLst>
              </a:rPr>
              <a:t>погашенные </a:t>
            </a:r>
            <a:r>
              <a:rPr lang="ru-RU" sz="2000" b="1" dirty="0">
                <a:solidFill>
                  <a:schemeClr val="bg1"/>
                </a:solidFill>
                <a:effectLst>
                  <a:outerShdw blurRad="38100" dist="38100" dir="2700000" algn="tl">
                    <a:srgbClr val="000000">
                      <a:alpha val="43137"/>
                    </a:srgbClr>
                  </a:outerShdw>
                </a:effectLst>
              </a:rPr>
              <a:t>открепительные удостоверения </a:t>
            </a:r>
            <a:r>
              <a:rPr lang="ru-RU" sz="2000" b="1" dirty="0" smtClean="0">
                <a:solidFill>
                  <a:schemeClr val="bg1"/>
                </a:solidFill>
                <a:effectLst>
                  <a:outerShdw blurRad="38100" dist="38100" dir="2700000" algn="tl">
                    <a:srgbClr val="000000">
                      <a:alpha val="43137"/>
                    </a:srgbClr>
                  </a:outerShdw>
                </a:effectLst>
              </a:rPr>
              <a:t>пересчитываются;</a:t>
            </a:r>
          </a:p>
          <a:p>
            <a:pPr indent="457200" algn="just">
              <a:spcBef>
                <a:spcPts val="600"/>
              </a:spcBef>
              <a:buFontTx/>
              <a:buChar char="-"/>
            </a:pPr>
            <a:r>
              <a:rPr lang="ru-RU" sz="2000" b="1" dirty="0" smtClean="0">
                <a:solidFill>
                  <a:schemeClr val="bg1"/>
                </a:solidFill>
                <a:effectLst>
                  <a:outerShdw blurRad="38100" dist="38100" dir="2700000" algn="tl">
                    <a:srgbClr val="000000">
                      <a:alpha val="43137"/>
                    </a:srgbClr>
                  </a:outerShdw>
                </a:effectLst>
              </a:rPr>
              <a:t>секретарь </a:t>
            </a:r>
            <a:r>
              <a:rPr lang="ru-RU" sz="2000" b="1" dirty="0">
                <a:solidFill>
                  <a:schemeClr val="bg1"/>
                </a:solidFill>
                <a:effectLst>
                  <a:outerShdw blurRad="38100" dist="38100" dir="2700000" algn="tl">
                    <a:srgbClr val="000000">
                      <a:alpha val="43137"/>
                    </a:srgbClr>
                  </a:outerShdw>
                </a:effectLst>
              </a:rPr>
              <a:t>комиссии составляет </a:t>
            </a:r>
            <a:r>
              <a:rPr lang="ru-RU" sz="2000" b="1" dirty="0" smtClean="0">
                <a:solidFill>
                  <a:schemeClr val="bg1"/>
                </a:solidFill>
                <a:effectLst>
                  <a:outerShdw blurRad="38100" dist="38100" dir="2700000" algn="tl">
                    <a:srgbClr val="000000">
                      <a:alpha val="43137"/>
                    </a:srgbClr>
                  </a:outerShdw>
                </a:effectLst>
              </a:rPr>
              <a:t>акт;</a:t>
            </a:r>
          </a:p>
          <a:p>
            <a:pPr indent="457200" algn="just">
              <a:spcBef>
                <a:spcPts val="600"/>
              </a:spcBef>
              <a:buFontTx/>
              <a:buChar char="-"/>
            </a:pPr>
            <a:r>
              <a:rPr lang="ru-RU" sz="2000" b="1" dirty="0" smtClean="0">
                <a:solidFill>
                  <a:schemeClr val="bg1"/>
                </a:solidFill>
                <a:effectLst>
                  <a:outerShdw blurRad="38100" dist="38100" dir="2700000" algn="tl">
                    <a:srgbClr val="000000">
                      <a:alpha val="43137"/>
                    </a:srgbClr>
                  </a:outerShdw>
                </a:effectLst>
              </a:rPr>
              <a:t>заместитель </a:t>
            </a:r>
            <a:r>
              <a:rPr lang="ru-RU" sz="2000" b="1" dirty="0">
                <a:solidFill>
                  <a:schemeClr val="bg1"/>
                </a:solidFill>
                <a:effectLst>
                  <a:outerShdw blurRad="38100" dist="38100" dir="2700000" algn="tl">
                    <a:srgbClr val="000000">
                      <a:alpha val="43137"/>
                    </a:srgbClr>
                  </a:outerShdw>
                </a:effectLst>
              </a:rPr>
              <a:t>председателя УИК вносит в строку 11 каждого протокола и его увеличенной формы число открепительных удостоверений, полученных участковой избирательной </a:t>
            </a:r>
            <a:r>
              <a:rPr lang="ru-RU" sz="2000" b="1" dirty="0" smtClean="0">
                <a:solidFill>
                  <a:schemeClr val="bg1"/>
                </a:solidFill>
                <a:effectLst>
                  <a:outerShdw blurRad="38100" dist="38100" dir="2700000" algn="tl">
                    <a:srgbClr val="000000">
                      <a:alpha val="43137"/>
                    </a:srgbClr>
                  </a:outerShdw>
                </a:effectLst>
              </a:rPr>
              <a:t>комиссией</a:t>
            </a:r>
          </a:p>
          <a:p>
            <a:pPr indent="457200" algn="just">
              <a:spcBef>
                <a:spcPts val="600"/>
              </a:spcBef>
              <a:buFontTx/>
              <a:buChar char="-"/>
            </a:pPr>
            <a:r>
              <a:rPr lang="ru-RU" sz="2000" b="1" dirty="0" smtClean="0">
                <a:solidFill>
                  <a:schemeClr val="bg1"/>
                </a:solidFill>
                <a:effectLst>
                  <a:outerShdw blurRad="38100" dist="38100" dir="2700000" algn="tl">
                    <a:srgbClr val="000000">
                      <a:alpha val="43137"/>
                    </a:srgbClr>
                  </a:outerShdw>
                </a:effectLst>
              </a:rPr>
              <a:t> </a:t>
            </a:r>
            <a:r>
              <a:rPr lang="ru-RU" sz="2000" b="1" dirty="0">
                <a:solidFill>
                  <a:schemeClr val="bg1"/>
                </a:solidFill>
                <a:effectLst>
                  <a:outerShdw blurRad="38100" dist="38100" dir="2700000" algn="tl">
                    <a:srgbClr val="000000">
                      <a:alpha val="43137"/>
                    </a:srgbClr>
                  </a:outerShdw>
                </a:effectLst>
              </a:rPr>
              <a:t>предъявляет акт передачи открепительных удостоверений из ТИК в </a:t>
            </a:r>
            <a:r>
              <a:rPr lang="ru-RU" sz="2000" b="1" dirty="0" smtClean="0">
                <a:solidFill>
                  <a:schemeClr val="bg1"/>
                </a:solidFill>
                <a:effectLst>
                  <a:outerShdw blurRad="38100" dist="38100" dir="2700000" algn="tl">
                    <a:srgbClr val="000000">
                      <a:alpha val="43137"/>
                    </a:srgbClr>
                  </a:outerShdw>
                </a:effectLst>
              </a:rPr>
              <a:t>УИК;</a:t>
            </a:r>
          </a:p>
          <a:p>
            <a:pPr indent="457200" algn="just">
              <a:spcBef>
                <a:spcPts val="600"/>
              </a:spcBef>
              <a:buFontTx/>
              <a:buChar char="-"/>
            </a:pPr>
            <a:r>
              <a:rPr lang="ru-RU" sz="2000" b="1" dirty="0" smtClean="0">
                <a:solidFill>
                  <a:schemeClr val="bg1"/>
                </a:solidFill>
                <a:effectLst>
                  <a:outerShdw blurRad="38100" dist="38100" dir="2700000" algn="tl">
                    <a:srgbClr val="000000">
                      <a:alpha val="43137"/>
                    </a:srgbClr>
                  </a:outerShdw>
                </a:effectLst>
              </a:rPr>
              <a:t>заместитель председателя УИК вносит </a:t>
            </a:r>
            <a:r>
              <a:rPr lang="ru-RU" sz="2000" b="1" dirty="0">
                <a:solidFill>
                  <a:schemeClr val="bg1"/>
                </a:solidFill>
                <a:effectLst>
                  <a:outerShdw blurRad="38100" dist="38100" dir="2700000" algn="tl">
                    <a:srgbClr val="000000">
                      <a:alpha val="43137"/>
                    </a:srgbClr>
                  </a:outerShdw>
                </a:effectLst>
              </a:rPr>
              <a:t>в строку 14 каждого протокола и его увеличенной формы – число погашенных неиспользованных открепительных удостоверений, указанное в </a:t>
            </a:r>
            <a:r>
              <a:rPr lang="ru-RU" sz="2000" b="1" dirty="0" smtClean="0">
                <a:solidFill>
                  <a:schemeClr val="bg1"/>
                </a:solidFill>
                <a:effectLst>
                  <a:outerShdw blurRad="38100" dist="38100" dir="2700000" algn="tl">
                    <a:srgbClr val="000000">
                      <a:alpha val="43137"/>
                    </a:srgbClr>
                  </a:outerShdw>
                </a:effectLst>
              </a:rPr>
              <a:t>акте.</a:t>
            </a:r>
            <a:endParaRPr lang="ru-RU" sz="2000" b="1" dirty="0">
              <a:solidFill>
                <a:schemeClr val="bg1"/>
              </a:solidFill>
              <a:effectLst>
                <a:outerShdw blurRad="38100" dist="38100" dir="2700000" algn="tl">
                  <a:srgbClr val="000000">
                    <a:alpha val="43137"/>
                  </a:srgbClr>
                </a:outerShdw>
              </a:effectLst>
            </a:endParaRPr>
          </a:p>
        </p:txBody>
      </p:sp>
      <p:sp>
        <p:nvSpPr>
          <p:cNvPr id="7" name="Прямоугольник 6"/>
          <p:cNvSpPr/>
          <p:nvPr/>
        </p:nvSpPr>
        <p:spPr>
          <a:xfrm>
            <a:off x="251520" y="5877272"/>
            <a:ext cx="8712968"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2400" b="1" dirty="0"/>
              <a:t>Все ли действия комиссии соответствуют требованиям законодательства</a:t>
            </a:r>
            <a:r>
              <a:rPr lang="ru-RU" sz="2400" b="1" dirty="0" smtClean="0"/>
              <a:t>?</a:t>
            </a:r>
            <a:endParaRPr lang="ru-RU" sz="24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1700808"/>
            <a:ext cx="8640960" cy="4708981"/>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3000" b="1" dirty="0">
                <a:effectLst>
                  <a:outerShdw blurRad="38100" dist="38100" dir="2700000" algn="tl">
                    <a:srgbClr val="000000">
                      <a:alpha val="43137"/>
                    </a:srgbClr>
                  </a:outerShdw>
                </a:effectLst>
              </a:rPr>
              <a:t>В соответствии с ч.3 ст. 85 20-ФЗ «О выборах Депутатов Государственной Думы Федерального Собрания Российской Федерации» Члены участковой избирательной комиссии оглашают число погашенных неиспользованных открепительных удостоверений, указанное в акте, составленном в соответствии с частью 16 статьи 80 указанного закона, и вносят его в строку 14 каждого протокола и его увеличенной формы </a:t>
            </a:r>
            <a:r>
              <a:rPr lang="ru-RU" sz="3000" b="1" u="sng" dirty="0">
                <a:solidFill>
                  <a:schemeClr val="accent2">
                    <a:lumMod val="40000"/>
                    <a:lumOff val="60000"/>
                  </a:schemeClr>
                </a:solidFill>
                <a:effectLst>
                  <a:outerShdw blurRad="38100" dist="38100" dir="2700000" algn="tl">
                    <a:srgbClr val="000000">
                      <a:alpha val="43137"/>
                    </a:srgbClr>
                  </a:outerShdw>
                </a:effectLst>
              </a:rPr>
              <a:t>после окончания голосования</a:t>
            </a:r>
            <a:r>
              <a:rPr lang="ru-RU" sz="3000" b="1" dirty="0" smtClean="0">
                <a:effectLst>
                  <a:outerShdw blurRad="38100" dist="38100" dir="2700000" algn="tl">
                    <a:srgbClr val="000000">
                      <a:alpha val="43137"/>
                    </a:srgbClr>
                  </a:outerShdw>
                </a:effectLst>
              </a:rPr>
              <a:t>. </a:t>
            </a:r>
            <a:endParaRPr lang="ru-RU" sz="30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62554"/>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395536" y="2492896"/>
            <a:ext cx="8496944" cy="2862322"/>
          </a:xfrm>
          <a:prstGeom prst="rect">
            <a:avLst/>
          </a:prstGeom>
        </p:spPr>
        <p:txBody>
          <a:bodyPr wrap="square">
            <a:spAutoFit/>
          </a:bodyPr>
          <a:lstStyle/>
          <a:p>
            <a:pPr algn="ctr"/>
            <a:r>
              <a:rPr lang="ru-RU" sz="6000" b="1" dirty="0" smtClean="0">
                <a:solidFill>
                  <a:srgbClr val="F9FED2"/>
                </a:solidFill>
                <a:effectLst>
                  <a:outerShdw blurRad="38100" dist="38100" dir="2700000" algn="tl">
                    <a:srgbClr val="000000">
                      <a:alpha val="43137"/>
                    </a:srgbClr>
                  </a:outerShdw>
                </a:effectLst>
              </a:rPr>
              <a:t>Проведение голосования на избирательном участке</a:t>
            </a:r>
          </a:p>
        </p:txBody>
      </p:sp>
      <p:sp>
        <p:nvSpPr>
          <p:cNvPr id="7" name="Прямоугольник 6"/>
          <p:cNvSpPr/>
          <p:nvPr/>
        </p:nvSpPr>
        <p:spPr>
          <a:xfrm>
            <a:off x="2716242" y="692696"/>
            <a:ext cx="3798733" cy="1323439"/>
          </a:xfrm>
          <a:prstGeom prst="rect">
            <a:avLst/>
          </a:prstGeom>
        </p:spPr>
        <p:txBody>
          <a:bodyPr wrap="none">
            <a:spAutoFit/>
          </a:bodyPr>
          <a:lstStyle/>
          <a:p>
            <a:pPr lvl="0" algn="ctr" fontAlgn="base">
              <a:spcBef>
                <a:spcPct val="0"/>
              </a:spcBef>
              <a:spcAft>
                <a:spcPct val="0"/>
              </a:spcAft>
            </a:pPr>
            <a:r>
              <a:rPr lang="ru-RU"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en-US"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ru-RU" sz="80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8000"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916832"/>
            <a:ext cx="7220438" cy="2554545"/>
          </a:xfrm>
          <a:prstGeom prst="rect">
            <a:avLst/>
          </a:prstGeom>
          <a:effectLst>
            <a:glow rad="101600">
              <a:schemeClr val="accent2">
                <a:satMod val="175000"/>
                <a:alpha val="40000"/>
              </a:schemeClr>
            </a:glow>
            <a:outerShdw blurRad="50800" dist="38100" dir="2700000" algn="tl" rotWithShape="0">
              <a:prstClr val="black">
                <a:alpha val="40000"/>
              </a:prstClr>
            </a:outerShdw>
          </a:effectLst>
        </p:spPr>
        <p:txBody>
          <a:bodyPr wrap="none">
            <a:spAutoFit/>
          </a:bodyPr>
          <a:lstStyle/>
          <a:p>
            <a:pPr algn="ctr"/>
            <a:r>
              <a:rPr lang="ru-RU" sz="8000" b="1" dirty="0">
                <a:solidFill>
                  <a:srgbClr val="FFFF00"/>
                </a:solidFill>
                <a:effectLst>
                  <a:outerShdw blurRad="38100" dist="38100" dir="2700000" algn="tl">
                    <a:srgbClr val="000000">
                      <a:alpha val="43137"/>
                    </a:srgbClr>
                  </a:outerShdw>
                </a:effectLst>
              </a:rPr>
              <a:t>8:00 часов. </a:t>
            </a:r>
            <a:endParaRPr lang="ru-RU" sz="8000" b="1" dirty="0" smtClean="0">
              <a:solidFill>
                <a:srgbClr val="FFFF00"/>
              </a:solidFill>
              <a:effectLst>
                <a:outerShdw blurRad="38100" dist="38100" dir="2700000" algn="tl">
                  <a:srgbClr val="000000">
                    <a:alpha val="43137"/>
                  </a:srgbClr>
                </a:outerShdw>
              </a:effectLst>
            </a:endParaRPr>
          </a:p>
          <a:p>
            <a:pPr algn="ctr"/>
            <a:r>
              <a:rPr lang="ru-RU" sz="8000" b="1" dirty="0" smtClean="0">
                <a:solidFill>
                  <a:srgbClr val="FFFF00"/>
                </a:solidFill>
                <a:effectLst>
                  <a:outerShdw blurRad="38100" dist="38100" dir="2700000" algn="tl">
                    <a:srgbClr val="000000">
                      <a:alpha val="43137"/>
                    </a:srgbClr>
                  </a:outerShdw>
                </a:effectLst>
              </a:rPr>
              <a:t>Участок </a:t>
            </a:r>
            <a:r>
              <a:rPr lang="ru-RU" sz="8000" b="1" dirty="0">
                <a:solidFill>
                  <a:srgbClr val="FFFF00"/>
                </a:solidFill>
                <a:effectLst>
                  <a:outerShdw blurRad="38100" dist="38100" dir="2700000" algn="tl">
                    <a:srgbClr val="000000">
                      <a:alpha val="43137"/>
                    </a:srgbClr>
                  </a:outerShdw>
                </a:effectLst>
              </a:rPr>
              <a:t>открыт.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251520" y="980728"/>
            <a:ext cx="8729084" cy="3108543"/>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lumMod val="95000"/>
                  </a:schemeClr>
                </a:solidFill>
                <a:effectLst>
                  <a:outerShdw blurRad="38100" dist="38100" dir="2700000" algn="tl">
                    <a:srgbClr val="000000">
                      <a:alpha val="43137"/>
                    </a:srgbClr>
                  </a:outerShdw>
                </a:effectLst>
              </a:rPr>
              <a:t>Ситуация </a:t>
            </a:r>
            <a:r>
              <a:rPr lang="ru-RU" sz="3600" b="1" u="sng" dirty="0">
                <a:solidFill>
                  <a:schemeClr val="bg1">
                    <a:lumMod val="95000"/>
                  </a:schemeClr>
                </a:solidFill>
                <a:effectLst>
                  <a:outerShdw blurRad="38100" dist="38100" dir="2700000" algn="tl">
                    <a:srgbClr val="000000">
                      <a:alpha val="43137"/>
                    </a:srgbClr>
                  </a:outerShdw>
                </a:effectLst>
              </a:rPr>
              <a:t>№ </a:t>
            </a:r>
            <a:r>
              <a:rPr lang="ru-RU" sz="3600" b="1" u="sng" dirty="0" smtClean="0">
                <a:solidFill>
                  <a:schemeClr val="bg1">
                    <a:lumMod val="95000"/>
                  </a:schemeClr>
                </a:solidFill>
                <a:effectLst>
                  <a:outerShdw blurRad="38100" dist="38100" dir="2700000" algn="tl">
                    <a:srgbClr val="000000">
                      <a:alpha val="43137"/>
                    </a:srgbClr>
                  </a:outerShdw>
                </a:effectLst>
              </a:rPr>
              <a:t>4</a:t>
            </a:r>
            <a:r>
              <a:rPr lang="ru-RU" sz="3600" b="1" dirty="0">
                <a:solidFill>
                  <a:schemeClr val="bg1">
                    <a:lumMod val="95000"/>
                  </a:schemeClr>
                </a:solidFill>
                <a:effectLst>
                  <a:outerShdw blurRad="38100" dist="38100" dir="2700000" algn="tl">
                    <a:srgbClr val="000000">
                      <a:alpha val="43137"/>
                    </a:srgbClr>
                  </a:outerShdw>
                </a:effectLst>
              </a:rPr>
              <a:t> </a:t>
            </a:r>
            <a:endParaRPr lang="en-US" sz="3600" b="1" dirty="0" smtClean="0">
              <a:solidFill>
                <a:schemeClr val="bg1">
                  <a:lumMod val="95000"/>
                </a:schemeClr>
              </a:solidFill>
              <a:effectLst>
                <a:outerShdw blurRad="38100" dist="38100" dir="2700000" algn="tl">
                  <a:srgbClr val="000000">
                    <a:alpha val="43137"/>
                  </a:srgbClr>
                </a:outerShdw>
              </a:effectLst>
            </a:endParaRPr>
          </a:p>
          <a:p>
            <a:pPr algn="ctr">
              <a:spcBef>
                <a:spcPts val="600"/>
              </a:spcBef>
            </a:pPr>
            <a:endParaRPr lang="ru-RU" sz="1100" b="1" dirty="0">
              <a:solidFill>
                <a:schemeClr val="bg1">
                  <a:lumMod val="95000"/>
                </a:schemeClr>
              </a:solidFill>
              <a:effectLst>
                <a:outerShdw blurRad="38100" dist="38100" dir="2700000" algn="tl">
                  <a:srgbClr val="000000">
                    <a:alpha val="43137"/>
                  </a:srgbClr>
                </a:outerShdw>
              </a:effectLst>
            </a:endParaRPr>
          </a:p>
          <a:p>
            <a:pPr algn="ctr"/>
            <a:r>
              <a:rPr lang="ru-RU" sz="3600" b="1" dirty="0">
                <a:solidFill>
                  <a:schemeClr val="bg1">
                    <a:lumMod val="95000"/>
                  </a:schemeClr>
                </a:solidFill>
                <a:effectLst>
                  <a:outerShdw blurRad="38100" dist="38100" dir="2700000" algn="tl">
                    <a:srgbClr val="000000">
                      <a:alpha val="43137"/>
                    </a:srgbClr>
                  </a:outerShdw>
                </a:effectLst>
              </a:rPr>
              <a:t>В помещение для голосования в течение дня вошли 3 человека, представляются наблюдателями от партии «Уральские самоцветы». </a:t>
            </a:r>
          </a:p>
        </p:txBody>
      </p:sp>
      <p:sp>
        <p:nvSpPr>
          <p:cNvPr id="7" name="Прямоугольник 6"/>
          <p:cNvSpPr/>
          <p:nvPr/>
        </p:nvSpPr>
        <p:spPr>
          <a:xfrm>
            <a:off x="323528" y="4941168"/>
            <a:ext cx="8712968"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Могут ли все трое наблюдателей присутствовать на избирательном участке одновременно</a:t>
            </a:r>
            <a:r>
              <a:rPr lang="ru-RU" sz="3200" b="1" dirty="0" smtClean="0">
                <a:effectLst>
                  <a:outerShdw blurRad="38100" dist="38100" dir="2700000" algn="tl">
                    <a:srgbClr val="000000">
                      <a:alpha val="43137"/>
                    </a:srgbClr>
                  </a:outerShdw>
                </a:effectLst>
              </a:rPr>
              <a:t>?</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362835"/>
            <a:ext cx="8640960" cy="4970591"/>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pPr>
            <a:r>
              <a:rPr lang="ru-RU" sz="2400" b="1" dirty="0" smtClean="0">
                <a:solidFill>
                  <a:srgbClr val="FFFF00"/>
                </a:solidFill>
                <a:effectLst>
                  <a:outerShdw blurRad="38100" dist="38100" dir="2700000" algn="tl">
                    <a:srgbClr val="000000">
                      <a:alpha val="43137"/>
                    </a:srgbClr>
                  </a:outerShdw>
                </a:effectLst>
              </a:rPr>
              <a:t>В соответствии </a:t>
            </a:r>
            <a:r>
              <a:rPr lang="ru-RU" sz="2400" b="1" dirty="0">
                <a:solidFill>
                  <a:srgbClr val="FFFF00"/>
                </a:solidFill>
                <a:effectLst>
                  <a:outerShdw blurRad="38100" dist="38100" dir="2700000" algn="tl">
                    <a:srgbClr val="000000">
                      <a:alpha val="43137"/>
                    </a:srgbClr>
                  </a:outerShdw>
                </a:effectLst>
              </a:rPr>
              <a:t>с пунктом 8 статьи 30 Федерального закона «Об основных гарантиях избирательных прав граждан и права на участие в референдуме граждан Российской Федерации» в помещении для голосования может находиться только один наблюдатель, выдвинутый одной политической партией. </a:t>
            </a:r>
          </a:p>
          <a:p>
            <a:pPr indent="457200" algn="just">
              <a:spcBef>
                <a:spcPts val="600"/>
              </a:spcBef>
            </a:pPr>
            <a:r>
              <a:rPr lang="ru-RU" sz="2400" b="1" u="sng" dirty="0" smtClean="0">
                <a:effectLst>
                  <a:outerShdw blurRad="38100" dist="38100" dir="2700000" algn="tl">
                    <a:srgbClr val="000000">
                      <a:alpha val="43137"/>
                    </a:srgbClr>
                  </a:outerShdw>
                </a:effectLst>
              </a:rPr>
              <a:t>В данном случае </a:t>
            </a:r>
            <a:r>
              <a:rPr lang="ru-RU" sz="2400" b="1" dirty="0" smtClean="0">
                <a:effectLst>
                  <a:outerShdw blurRad="38100" dist="38100" dir="2700000" algn="tl">
                    <a:srgbClr val="000000">
                      <a:alpha val="43137"/>
                    </a:srgbClr>
                  </a:outerShdw>
                </a:effectLst>
              </a:rPr>
              <a:t>наблюдатели </a:t>
            </a:r>
            <a:r>
              <a:rPr lang="ru-RU" sz="2400" b="1" dirty="0">
                <a:effectLst>
                  <a:outerShdw blurRad="38100" dist="38100" dir="2700000" algn="tl">
                    <a:srgbClr val="000000">
                      <a:alpha val="43137"/>
                    </a:srgbClr>
                  </a:outerShdw>
                </a:effectLst>
              </a:rPr>
              <a:t>назначены разными субъектами: один от кандидата в депутаты Государственной Думы, выдвинутого партией «</a:t>
            </a:r>
            <a:r>
              <a:rPr lang="de-DE" sz="2400" b="1" dirty="0" err="1">
                <a:effectLst>
                  <a:outerShdw blurRad="38100" dist="38100" dir="2700000" algn="tl">
                    <a:srgbClr val="000000">
                      <a:alpha val="43137"/>
                    </a:srgbClr>
                  </a:outerShdw>
                </a:effectLst>
              </a:rPr>
              <a:t>Уральские</a:t>
            </a:r>
            <a:r>
              <a:rPr lang="de-DE" sz="2400" b="1" dirty="0">
                <a:effectLst>
                  <a:outerShdw blurRad="38100" dist="38100" dir="2700000" algn="tl">
                    <a:srgbClr val="000000">
                      <a:alpha val="43137"/>
                    </a:srgbClr>
                  </a:outerShdw>
                </a:effectLst>
              </a:rPr>
              <a:t> </a:t>
            </a:r>
            <a:r>
              <a:rPr lang="de-DE" sz="2400" b="1" dirty="0" err="1">
                <a:effectLst>
                  <a:outerShdw blurRad="38100" dist="38100" dir="2700000" algn="tl">
                    <a:srgbClr val="000000">
                      <a:alpha val="43137"/>
                    </a:srgbClr>
                  </a:outerShdw>
                </a:effectLst>
              </a:rPr>
              <a:t>самоцветы</a:t>
            </a:r>
            <a:r>
              <a:rPr lang="ru-RU" sz="2400" b="1" dirty="0">
                <a:effectLst>
                  <a:outerShdw blurRad="38100" dist="38100" dir="2700000" algn="tl">
                    <a:srgbClr val="000000">
                      <a:alpha val="43137"/>
                    </a:srgbClr>
                  </a:outerShdw>
                </a:effectLst>
              </a:rPr>
              <a:t>» по одномандатному округу, второй – от политической партии «</a:t>
            </a:r>
            <a:r>
              <a:rPr lang="de-DE" sz="2400" b="1" dirty="0" err="1">
                <a:effectLst>
                  <a:outerShdw blurRad="38100" dist="38100" dir="2700000" algn="tl">
                    <a:srgbClr val="000000">
                      <a:alpha val="43137"/>
                    </a:srgbClr>
                  </a:outerShdw>
                </a:effectLst>
              </a:rPr>
              <a:t>Уральские</a:t>
            </a:r>
            <a:r>
              <a:rPr lang="de-DE" sz="2400" b="1" dirty="0">
                <a:effectLst>
                  <a:outerShdw blurRad="38100" dist="38100" dir="2700000" algn="tl">
                    <a:srgbClr val="000000">
                      <a:alpha val="43137"/>
                    </a:srgbClr>
                  </a:outerShdw>
                </a:effectLst>
              </a:rPr>
              <a:t> </a:t>
            </a:r>
            <a:r>
              <a:rPr lang="de-DE" sz="2400" b="1" dirty="0" err="1">
                <a:effectLst>
                  <a:outerShdw blurRad="38100" dist="38100" dir="2700000" algn="tl">
                    <a:srgbClr val="000000">
                      <a:alpha val="43137"/>
                    </a:srgbClr>
                  </a:outerShdw>
                </a:effectLst>
              </a:rPr>
              <a:t>самоцветы</a:t>
            </a:r>
            <a:r>
              <a:rPr lang="ru-RU" sz="2400" b="1" dirty="0">
                <a:effectLst>
                  <a:outerShdw blurRad="38100" dist="38100" dir="2700000" algn="tl">
                    <a:srgbClr val="000000">
                      <a:alpha val="43137"/>
                    </a:srgbClr>
                  </a:outerShdw>
                </a:effectLst>
              </a:rPr>
              <a:t>», выдвинувшей список кандидатов по единому округу, а третий – от кандидата в депутаты представительного органа местного самоуправления, выдвинутого этой же </a:t>
            </a:r>
            <a:r>
              <a:rPr lang="ru-RU" sz="2400" b="1" dirty="0" smtClean="0">
                <a:effectLst>
                  <a:outerShdw blurRad="38100" dist="38100" dir="2700000" algn="tl">
                    <a:srgbClr val="000000">
                      <a:alpha val="43137"/>
                    </a:srgbClr>
                  </a:outerShdw>
                </a:effectLst>
              </a:rPr>
              <a:t>партией.</a:t>
            </a:r>
            <a:endParaRPr lang="ru-RU" sz="24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764704"/>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251520" y="980728"/>
            <a:ext cx="8729084" cy="3662541"/>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5</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100" b="1" dirty="0">
              <a:solidFill>
                <a:schemeClr val="bg1"/>
              </a:solidFill>
              <a:effectLst>
                <a:outerShdw blurRad="38100" dist="38100" dir="2700000" algn="tl">
                  <a:srgbClr val="000000">
                    <a:alpha val="43137"/>
                  </a:srgbClr>
                </a:outerShdw>
              </a:effectLst>
            </a:endParaRPr>
          </a:p>
          <a:p>
            <a:pPr algn="ctr"/>
            <a:r>
              <a:rPr lang="ru-RU" sz="3600" b="1" dirty="0">
                <a:solidFill>
                  <a:schemeClr val="bg1"/>
                </a:solidFill>
                <a:effectLst>
                  <a:outerShdw blurRad="38100" dist="38100" dir="2700000" algn="tl">
                    <a:srgbClr val="000000">
                      <a:alpha val="43137"/>
                    </a:srgbClr>
                  </a:outerShdw>
                </a:effectLst>
              </a:rPr>
              <a:t>В ходе голосования наблюдатель встал возле стационарного ящика для голосования и не желает садиться на место, отведенное для этого участковой комиссией. </a:t>
            </a:r>
          </a:p>
        </p:txBody>
      </p:sp>
      <p:sp>
        <p:nvSpPr>
          <p:cNvPr id="7" name="Прямоугольник 6"/>
          <p:cNvSpPr/>
          <p:nvPr/>
        </p:nvSpPr>
        <p:spPr>
          <a:xfrm>
            <a:off x="323528" y="566124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 </a:t>
            </a:r>
            <a:r>
              <a:rPr lang="ru-RU" sz="3200" b="1" dirty="0">
                <a:effectLst>
                  <a:outerShdw blurRad="38100" dist="38100" dir="2700000" algn="tl">
                    <a:srgbClr val="000000">
                      <a:alpha val="43137"/>
                    </a:srgbClr>
                  </a:outerShdw>
                </a:effectLst>
              </a:rPr>
              <a:t>в данном </a:t>
            </a:r>
            <a:r>
              <a:rPr lang="ru-RU" sz="3200" b="1" dirty="0" smtClean="0">
                <a:effectLst>
                  <a:outerShdw blurRad="38100" dist="38100" dir="2700000" algn="tl">
                    <a:srgbClr val="000000">
                      <a:alpha val="43137"/>
                    </a:srgbClr>
                  </a:outerShdw>
                </a:effectLst>
              </a:rPr>
              <a:t>случае?</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a:t>
            </a:r>
            <a:r>
              <a:rPr kumimoji="0" lang="en-US"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a:t>
            </a: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Проведение голосования на избирательном участке</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1412776"/>
            <a:ext cx="8640960" cy="3416320"/>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360000">
              <a:spcBef>
                <a:spcPts val="600"/>
              </a:spcBef>
            </a:pPr>
            <a:r>
              <a:rPr lang="ru-RU" sz="2400" b="1" dirty="0" smtClean="0">
                <a:effectLst>
                  <a:outerShdw blurRad="38100" dist="38100" dir="2700000" algn="tl">
                    <a:srgbClr val="000000">
                      <a:alpha val="43137"/>
                    </a:srgbClr>
                  </a:outerShdw>
                </a:effectLst>
              </a:rPr>
              <a:t>Необходимо:</a:t>
            </a:r>
          </a:p>
          <a:p>
            <a:pPr>
              <a:buFontTx/>
              <a:buChar char="-"/>
            </a:pPr>
            <a:r>
              <a:rPr lang="ru-RU" sz="2400" b="1" dirty="0" smtClean="0"/>
              <a:t> </a:t>
            </a:r>
            <a:r>
              <a:rPr lang="x-none" sz="2400" b="1" smtClean="0"/>
              <a:t>принять мотивированное решение об обращении в суд о </a:t>
            </a:r>
            <a:endParaRPr lang="ru-RU" sz="2400" b="1" dirty="0" smtClean="0"/>
          </a:p>
          <a:p>
            <a:r>
              <a:rPr lang="ru-RU" sz="2400" b="1" dirty="0" smtClean="0"/>
              <a:t>  </a:t>
            </a:r>
            <a:r>
              <a:rPr lang="x-none" sz="2400" b="1" smtClean="0"/>
              <a:t>нарушении законодательства наблюдателем на</a:t>
            </a:r>
            <a:endParaRPr lang="ru-RU" sz="2400" b="1" dirty="0" smtClean="0"/>
          </a:p>
          <a:p>
            <a:r>
              <a:rPr lang="ru-RU" sz="2400" b="1" dirty="0" smtClean="0"/>
              <a:t> </a:t>
            </a:r>
            <a:r>
              <a:rPr lang="x-none" sz="2400" b="1" smtClean="0"/>
              <a:t> избирательном участке; </a:t>
            </a:r>
            <a:endParaRPr lang="ru-RU" sz="2400" b="1" dirty="0" smtClean="0"/>
          </a:p>
          <a:p>
            <a:pPr>
              <a:buFontTx/>
              <a:buChar char="-"/>
            </a:pPr>
            <a:r>
              <a:rPr lang="ru-RU" sz="2400" b="1" dirty="0" smtClean="0"/>
              <a:t> </a:t>
            </a:r>
            <a:r>
              <a:rPr lang="x-none" sz="2400" b="1" smtClean="0"/>
              <a:t>оформить доверенность на представление интересов</a:t>
            </a:r>
            <a:r>
              <a:rPr lang="ru-RU" sz="2400" b="1" dirty="0" smtClean="0"/>
              <a:t> </a:t>
            </a:r>
            <a:br>
              <a:rPr lang="ru-RU" sz="2400" b="1" dirty="0" smtClean="0"/>
            </a:br>
            <a:r>
              <a:rPr lang="ru-RU" sz="2400" b="1" dirty="0" smtClean="0"/>
              <a:t>  </a:t>
            </a:r>
            <a:r>
              <a:rPr lang="x-none" sz="2400" b="1" smtClean="0"/>
              <a:t>участковой комиссии в суде</a:t>
            </a:r>
            <a:r>
              <a:rPr lang="ru-RU" sz="2400" b="1" dirty="0" smtClean="0"/>
              <a:t>.</a:t>
            </a:r>
          </a:p>
          <a:p>
            <a:endParaRPr lang="ru-RU" sz="2400" b="1" dirty="0" smtClean="0"/>
          </a:p>
          <a:p>
            <a:pPr indent="457200"/>
            <a:r>
              <a:rPr lang="x-none" sz="2400" b="1" smtClean="0"/>
              <a:t>Правоохранительные органы обеспечивают исполнение решения суда</a:t>
            </a:r>
            <a:r>
              <a:rPr lang="ru-RU" sz="2400" b="1" dirty="0" smtClean="0"/>
              <a:t>.</a:t>
            </a:r>
            <a:endParaRPr lang="ru-RU" sz="2400" b="1" dirty="0"/>
          </a:p>
        </p:txBody>
      </p:sp>
      <p:sp>
        <p:nvSpPr>
          <p:cNvPr id="10" name="Rectangle 1"/>
          <p:cNvSpPr>
            <a:spLocks noChangeArrowheads="1"/>
          </p:cNvSpPr>
          <p:nvPr/>
        </p:nvSpPr>
        <p:spPr bwMode="auto">
          <a:xfrm>
            <a:off x="251520" y="764704"/>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251520" y="5013176"/>
            <a:ext cx="8640960" cy="1682512"/>
          </a:xfrm>
          <a:prstGeom prst="rect">
            <a:avLst/>
          </a:prstGeom>
          <a:gradFill>
            <a:gsLst>
              <a:gs pos="0">
                <a:srgbClr val="2C19E1">
                  <a:alpha val="78000"/>
                </a:srgbClr>
              </a:gs>
              <a:gs pos="80000">
                <a:schemeClr val="accent1">
                  <a:shade val="93000"/>
                  <a:satMod val="130000"/>
                  <a:alpha val="81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wrap="square">
            <a:spAutoFit/>
          </a:bodyPr>
          <a:lstStyle/>
          <a:p>
            <a:pPr indent="360000" algn="ctr">
              <a:spcBef>
                <a:spcPts val="200"/>
              </a:spcBef>
              <a:spcAft>
                <a:spcPts val="200"/>
              </a:spcAft>
            </a:pPr>
            <a:r>
              <a:rPr lang="ru-RU" sz="2000" b="1" dirty="0" smtClean="0">
                <a:solidFill>
                  <a:srgbClr val="FF0000"/>
                </a:solidFill>
                <a:effectLst>
                  <a:outerShdw blurRad="38100" dist="38100" dir="2700000" algn="tl">
                    <a:srgbClr val="000000">
                      <a:alpha val="43137"/>
                    </a:srgbClr>
                  </a:outerShdw>
                </a:effectLst>
              </a:rPr>
              <a:t>Обращаем Ваше внимание!</a:t>
            </a:r>
            <a:r>
              <a:rPr lang="ru-RU" sz="2000" b="1" dirty="0" smtClean="0">
                <a:effectLst>
                  <a:outerShdw blurRad="38100" dist="38100" dir="2700000" algn="tl">
                    <a:srgbClr val="000000">
                      <a:alpha val="43137"/>
                    </a:srgbClr>
                  </a:outerShdw>
                </a:effectLst>
              </a:rPr>
              <a:t> </a:t>
            </a:r>
          </a:p>
          <a:p>
            <a:pPr indent="360000" algn="just">
              <a:spcBef>
                <a:spcPts val="200"/>
              </a:spcBef>
              <a:spcAft>
                <a:spcPts val="200"/>
              </a:spcAft>
            </a:pPr>
            <a:r>
              <a:rPr lang="ru-RU" sz="2000" b="1" dirty="0" smtClean="0">
                <a:solidFill>
                  <a:schemeClr val="bg1"/>
                </a:solidFill>
                <a:effectLst>
                  <a:outerShdw blurRad="38100" dist="38100" dir="2700000" algn="tl">
                    <a:srgbClr val="000000">
                      <a:alpha val="43137"/>
                    </a:srgbClr>
                  </a:outerShdw>
                </a:effectLst>
              </a:rPr>
              <a:t>Удаление наблюдателя с избирательного участка это экстраординарный случай. До того, как принять какое-либо решение об удалении необходимо данные действия согласовать с ТИК. Тем более, что сейчас вносятся изменения в федеральное законодательство по наблюдателям.</a:t>
            </a:r>
            <a:endParaRPr lang="ru-RU" sz="2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1520" y="1157844"/>
            <a:ext cx="871296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Вступительное слово</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6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Секретаря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Территориальной избирательной комиссии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города </a:t>
            </a:r>
            <a:r>
              <a:rPr kumimoji="0" lang="ru-RU" sz="3600" b="1" i="0" u="none" strike="noStrike" cap="none" normalizeH="0" baseline="0" dirty="0" err="1"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Сатки</a:t>
            </a:r>
            <a:r>
              <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и </a:t>
            </a:r>
            <a:r>
              <a:rPr kumimoji="0" lang="ru-RU" sz="3600" b="1" i="0" u="none" strike="noStrike" cap="none" normalizeH="0" baseline="0" dirty="0" err="1"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Саткинского</a:t>
            </a:r>
            <a:r>
              <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района</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a:t>
            </a:r>
            <a:r>
              <a:rPr kumimoji="0" lang="ru-RU" sz="3600" b="1" i="1" u="none" strike="noStrike" cap="none" normalizeH="0" baseline="0" dirty="0" err="1"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Матасарь</a:t>
            </a:r>
            <a:r>
              <a:rPr kumimoji="0" lang="ru-RU" sz="3600" b="1" i="1"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Юлии Германовны</a:t>
            </a:r>
            <a:endParaRPr kumimoji="0" lang="ru-RU" sz="3600" b="0" i="1"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08720"/>
            <a:ext cx="8729084" cy="4785926"/>
          </a:xfrm>
          <a:prstGeom prst="rect">
            <a:avLst/>
          </a:prstGeom>
          <a:solidFill>
            <a:srgbClr val="0070C0">
              <a:alpha val="55000"/>
            </a:srgbClr>
          </a:solidFill>
        </p:spPr>
        <p:txBody>
          <a:bodyPr wrap="square">
            <a:spAutoFit/>
          </a:bodyPr>
          <a:lstStyle/>
          <a:p>
            <a:pPr algn="ctr">
              <a:spcBef>
                <a:spcPts val="600"/>
              </a:spcBef>
            </a:pPr>
            <a:r>
              <a:rPr lang="ru-RU" sz="3200" b="1" u="sng" dirty="0" smtClean="0">
                <a:solidFill>
                  <a:schemeClr val="bg1"/>
                </a:solidFill>
                <a:effectLst>
                  <a:outerShdw blurRad="38100" dist="38100" dir="2700000" algn="tl">
                    <a:srgbClr val="000000">
                      <a:alpha val="43137"/>
                    </a:srgbClr>
                  </a:outerShdw>
                </a:effectLst>
              </a:rPr>
              <a:t>Ситуация </a:t>
            </a:r>
            <a:r>
              <a:rPr lang="ru-RU" sz="3200" b="1" u="sng" dirty="0">
                <a:solidFill>
                  <a:schemeClr val="bg1"/>
                </a:solidFill>
                <a:effectLst>
                  <a:outerShdw blurRad="38100" dist="38100" dir="2700000" algn="tl">
                    <a:srgbClr val="000000">
                      <a:alpha val="43137"/>
                    </a:srgbClr>
                  </a:outerShdw>
                </a:effectLst>
              </a:rPr>
              <a:t>№ </a:t>
            </a:r>
            <a:r>
              <a:rPr lang="ru-RU" sz="3200" b="1" u="sng" dirty="0" smtClean="0">
                <a:solidFill>
                  <a:schemeClr val="bg1"/>
                </a:solidFill>
                <a:effectLst>
                  <a:outerShdw blurRad="38100" dist="38100" dir="2700000" algn="tl">
                    <a:srgbClr val="000000">
                      <a:alpha val="43137"/>
                    </a:srgbClr>
                  </a:outerShdw>
                </a:effectLst>
              </a:rPr>
              <a:t>6</a:t>
            </a:r>
            <a:r>
              <a:rPr lang="ru-RU" sz="3200" b="1" dirty="0">
                <a:solidFill>
                  <a:schemeClr val="bg1"/>
                </a:solidFill>
                <a:effectLst>
                  <a:outerShdw blurRad="38100" dist="38100" dir="2700000" algn="tl">
                    <a:srgbClr val="000000">
                      <a:alpha val="43137"/>
                    </a:srgbClr>
                  </a:outerShdw>
                </a:effectLst>
              </a:rPr>
              <a:t> </a:t>
            </a:r>
            <a:endParaRPr lang="en-US" sz="32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Избиратель взял бюллетень по одномандатному избирательному округу по выборам депутатов Совета депутатов </a:t>
            </a:r>
            <a:r>
              <a:rPr lang="ru-RU" sz="3200" b="1" dirty="0" err="1" smtClean="0">
                <a:solidFill>
                  <a:schemeClr val="bg1"/>
                </a:solidFill>
                <a:effectLst>
                  <a:outerShdw blurRad="38100" dist="38100" dir="2700000" algn="tl">
                    <a:srgbClr val="000000">
                      <a:alpha val="43137"/>
                    </a:srgbClr>
                  </a:outerShdw>
                </a:effectLst>
              </a:rPr>
              <a:t>Светловского</a:t>
            </a:r>
            <a:r>
              <a:rPr lang="ru-RU" sz="3200" b="1" dirty="0" smtClean="0">
                <a:solidFill>
                  <a:schemeClr val="bg1"/>
                </a:solidFill>
                <a:effectLst>
                  <a:outerShdw blurRad="38100" dist="38100" dir="2700000" algn="tl">
                    <a:srgbClr val="000000">
                      <a:alpha val="43137"/>
                    </a:srgbClr>
                  </a:outerShdw>
                </a:effectLst>
              </a:rPr>
              <a:t> сельского поселения, </a:t>
            </a:r>
            <a:r>
              <a:rPr lang="ru-RU" sz="3200" b="1" dirty="0">
                <a:solidFill>
                  <a:schemeClr val="bg1"/>
                </a:solidFill>
                <a:effectLst>
                  <a:outerShdw blurRad="38100" dist="38100" dir="2700000" algn="tl">
                    <a:srgbClr val="000000">
                      <a:alpha val="43137"/>
                    </a:srgbClr>
                  </a:outerShdw>
                </a:effectLst>
              </a:rPr>
              <a:t>но отказывается брать оставшиеся бюллетени. При этом избиратель расписался в получении трех бюллетеней, но в руки взял только один </a:t>
            </a:r>
            <a:r>
              <a:rPr lang="ru-RU" sz="3200" b="1" dirty="0" smtClean="0">
                <a:solidFill>
                  <a:schemeClr val="bg1"/>
                </a:solidFill>
                <a:effectLst>
                  <a:outerShdw blurRad="38100" dist="38100" dir="2700000" algn="tl">
                    <a:srgbClr val="000000">
                      <a:alpha val="43137"/>
                    </a:srgbClr>
                  </a:outerShdw>
                </a:effectLst>
              </a:rPr>
              <a:t>бюллетень. </a:t>
            </a:r>
            <a:endParaRPr lang="ru-RU" sz="32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877272"/>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947029"/>
            <a:ext cx="8640960" cy="403187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r>
              <a:rPr lang="ru-RU" sz="3200" b="1" dirty="0" smtClean="0"/>
              <a:t>   Участковой комиссией: </a:t>
            </a:r>
          </a:p>
          <a:p>
            <a:pPr>
              <a:buFontTx/>
              <a:buChar char="-"/>
            </a:pPr>
            <a:r>
              <a:rPr lang="ru-RU" sz="3200" b="1" dirty="0" smtClean="0"/>
              <a:t> с</a:t>
            </a:r>
            <a:r>
              <a:rPr lang="ru-RU" sz="3200" dirty="0" smtClean="0"/>
              <a:t>оставляется </a:t>
            </a:r>
            <a:r>
              <a:rPr lang="ru-RU" sz="3200" u="sng" dirty="0"/>
              <a:t>соответствующий </a:t>
            </a:r>
            <a:r>
              <a:rPr lang="ru-RU" sz="3200" u="sng" dirty="0" smtClean="0"/>
              <a:t>акт</a:t>
            </a:r>
            <a:r>
              <a:rPr lang="ru-RU" sz="3200" dirty="0" smtClean="0"/>
              <a:t>;</a:t>
            </a:r>
          </a:p>
          <a:p>
            <a:pPr>
              <a:buFontTx/>
              <a:buChar char="-"/>
            </a:pPr>
            <a:r>
              <a:rPr lang="ru-RU" sz="3200" dirty="0" smtClean="0"/>
              <a:t> данные бюллетени отдельно упаковываются;</a:t>
            </a:r>
          </a:p>
          <a:p>
            <a:pPr>
              <a:buFontTx/>
              <a:buChar char="-"/>
            </a:pPr>
            <a:r>
              <a:rPr lang="ru-RU" sz="3200" dirty="0" smtClean="0"/>
              <a:t> </a:t>
            </a:r>
            <a:r>
              <a:rPr lang="ru-RU" sz="3200" dirty="0"/>
              <a:t>на конверте обязательно </a:t>
            </a:r>
            <a:r>
              <a:rPr lang="ru-RU" sz="3200" dirty="0" smtClean="0"/>
              <a:t>делается </a:t>
            </a:r>
            <a:r>
              <a:rPr lang="ru-RU" sz="3200" dirty="0"/>
              <a:t>надпись, </a:t>
            </a:r>
            <a:endParaRPr lang="ru-RU" sz="3200" dirty="0" smtClean="0"/>
          </a:p>
          <a:p>
            <a:r>
              <a:rPr lang="ru-RU" sz="3200" dirty="0" smtClean="0"/>
              <a:t>   что </a:t>
            </a:r>
            <a:r>
              <a:rPr lang="ru-RU" sz="3200" dirty="0"/>
              <a:t>это бюллетени</a:t>
            </a:r>
            <a:r>
              <a:rPr lang="ru-RU" sz="3200" dirty="0" smtClean="0"/>
              <a:t>, </a:t>
            </a:r>
            <a:r>
              <a:rPr lang="ru-RU" sz="3200" dirty="0"/>
              <a:t>оставленные избирателем. </a:t>
            </a:r>
            <a:endParaRPr lang="ru-RU" sz="3200" dirty="0" smtClean="0"/>
          </a:p>
          <a:p>
            <a:endParaRPr lang="ru-RU" sz="3200" dirty="0" smtClean="0"/>
          </a:p>
          <a:p>
            <a:r>
              <a:rPr lang="ru-RU" sz="3200" dirty="0" smtClean="0"/>
              <a:t>   При </a:t>
            </a:r>
            <a:r>
              <a:rPr lang="ru-RU" sz="3200" dirty="0"/>
              <a:t>подсчёте голосов </a:t>
            </a:r>
            <a:r>
              <a:rPr lang="ru-RU" sz="3200" dirty="0" smtClean="0"/>
              <a:t>данные бюллетени </a:t>
            </a:r>
            <a:r>
              <a:rPr lang="ru-RU" sz="3200" u="sng" dirty="0" smtClean="0"/>
              <a:t>не учитываются. </a:t>
            </a:r>
            <a:endParaRPr lang="ru-RU" sz="3200" b="1" u="sng"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1052736"/>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l="3853" t="17812" r="66089" b="17792"/>
          <a:stretch>
            <a:fillRect/>
          </a:stretch>
        </p:blipFill>
        <p:spPr bwMode="auto">
          <a:xfrm>
            <a:off x="1979712" y="836712"/>
            <a:ext cx="4896544" cy="590096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004048" y="1484784"/>
            <a:ext cx="648072" cy="230832"/>
          </a:xfrm>
          <a:prstGeom prst="rect">
            <a:avLst/>
          </a:prstGeom>
          <a:solidFill>
            <a:schemeClr val="bg1"/>
          </a:solidFill>
        </p:spPr>
        <p:txBody>
          <a:bodyPr wrap="square" rtlCol="0">
            <a:spAutoFit/>
          </a:bodyPr>
          <a:lstStyle/>
          <a:p>
            <a:r>
              <a:rPr lang="ru-RU" sz="900" b="1" dirty="0" smtClean="0">
                <a:latin typeface="Times New Roman" pitchFamily="18" charset="0"/>
                <a:cs typeface="Times New Roman" pitchFamily="18" charset="0"/>
              </a:rPr>
              <a:t>№</a:t>
            </a:r>
            <a:r>
              <a:rPr lang="ru-RU" sz="900" u="sng" dirty="0" smtClean="0"/>
              <a:t>  </a:t>
            </a:r>
            <a:r>
              <a:rPr lang="ru-RU" sz="900" b="1" u="sng" dirty="0" smtClean="0"/>
              <a:t>202</a:t>
            </a:r>
            <a:endParaRPr lang="ru-RU" sz="900" b="1" u="sn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08720"/>
            <a:ext cx="8729084" cy="4293483"/>
          </a:xfrm>
          <a:prstGeom prst="rect">
            <a:avLst/>
          </a:prstGeom>
          <a:solidFill>
            <a:srgbClr val="0070C0">
              <a:alpha val="55000"/>
            </a:srgbClr>
          </a:solidFill>
        </p:spPr>
        <p:txBody>
          <a:bodyPr wrap="square">
            <a:spAutoFit/>
          </a:bodyPr>
          <a:lstStyle/>
          <a:p>
            <a:pPr algn="ctr">
              <a:spcBef>
                <a:spcPts val="600"/>
              </a:spcBef>
            </a:pPr>
            <a:r>
              <a:rPr lang="ru-RU" sz="3200" b="1" u="sng" dirty="0" smtClean="0">
                <a:solidFill>
                  <a:schemeClr val="bg1"/>
                </a:solidFill>
                <a:effectLst>
                  <a:outerShdw blurRad="38100" dist="38100" dir="2700000" algn="tl">
                    <a:srgbClr val="000000">
                      <a:alpha val="43137"/>
                    </a:srgbClr>
                  </a:outerShdw>
                </a:effectLst>
              </a:rPr>
              <a:t>Ситуация </a:t>
            </a:r>
            <a:r>
              <a:rPr lang="ru-RU" sz="3200" b="1" u="sng" dirty="0">
                <a:solidFill>
                  <a:schemeClr val="bg1"/>
                </a:solidFill>
                <a:effectLst>
                  <a:outerShdw blurRad="38100" dist="38100" dir="2700000" algn="tl">
                    <a:srgbClr val="000000">
                      <a:alpha val="43137"/>
                    </a:srgbClr>
                  </a:outerShdw>
                </a:effectLst>
              </a:rPr>
              <a:t>№ </a:t>
            </a:r>
            <a:r>
              <a:rPr lang="ru-RU" sz="3200" b="1" u="sng" dirty="0" smtClean="0">
                <a:solidFill>
                  <a:schemeClr val="bg1"/>
                </a:solidFill>
                <a:effectLst>
                  <a:outerShdw blurRad="38100" dist="38100" dir="2700000" algn="tl">
                    <a:srgbClr val="000000">
                      <a:alpha val="43137"/>
                    </a:srgbClr>
                  </a:outerShdw>
                </a:effectLst>
              </a:rPr>
              <a:t>7</a:t>
            </a:r>
            <a:r>
              <a:rPr lang="ru-RU" sz="3200" b="1" dirty="0">
                <a:solidFill>
                  <a:schemeClr val="bg1"/>
                </a:solidFill>
                <a:effectLst>
                  <a:outerShdw blurRad="38100" dist="38100" dir="2700000" algn="tl">
                    <a:srgbClr val="000000">
                      <a:alpha val="43137"/>
                    </a:srgbClr>
                  </a:outerShdw>
                </a:effectLst>
              </a:rPr>
              <a:t> </a:t>
            </a:r>
            <a:endParaRPr lang="en-US" sz="32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Избиратель взял бюллетень по федеральному избирательному округу по выборам депутатов Государственной Думы, но отказывается брать другие бюллетени. При этом избиратель расписался и взял только один бюллетень, а за получение двух остальных бюллетеней расписываться не желает</a:t>
            </a:r>
            <a:r>
              <a:rPr lang="ru-RU" sz="3200" b="1" dirty="0" smtClean="0">
                <a:solidFill>
                  <a:schemeClr val="bg1"/>
                </a:solidFill>
                <a:effectLst>
                  <a:outerShdw blurRad="38100" dist="38100" dir="2700000" algn="tl">
                    <a:srgbClr val="000000">
                      <a:alpha val="43137"/>
                    </a:srgbClr>
                  </a:outerShdw>
                </a:effectLst>
              </a:rPr>
              <a:t>. </a:t>
            </a:r>
            <a:endParaRPr lang="ru-RU" sz="32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877272"/>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l="36363" t="19280" r="34929" b="22879"/>
          <a:stretch>
            <a:fillRect/>
          </a:stretch>
        </p:blipFill>
        <p:spPr bwMode="auto">
          <a:xfrm>
            <a:off x="2195736" y="764704"/>
            <a:ext cx="5239640" cy="593825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436096" y="1628800"/>
            <a:ext cx="648072" cy="261610"/>
          </a:xfrm>
          <a:prstGeom prst="rect">
            <a:avLst/>
          </a:prstGeom>
          <a:solidFill>
            <a:schemeClr val="bg1"/>
          </a:solidFill>
        </p:spPr>
        <p:txBody>
          <a:bodyPr wrap="square" rtlCol="0">
            <a:spAutoFit/>
          </a:bodyPr>
          <a:lstStyle/>
          <a:p>
            <a:r>
              <a:rPr lang="ru-RU" sz="1100" b="1" dirty="0" smtClean="0">
                <a:latin typeface="Times New Roman" pitchFamily="18" charset="0"/>
                <a:cs typeface="Times New Roman" pitchFamily="18" charset="0"/>
              </a:rPr>
              <a:t>№</a:t>
            </a:r>
            <a:r>
              <a:rPr lang="ru-RU" sz="1100" u="sng" dirty="0" smtClean="0"/>
              <a:t>  </a:t>
            </a:r>
            <a:r>
              <a:rPr lang="ru-RU" sz="1100" b="1" u="sng" dirty="0" smtClean="0"/>
              <a:t>202</a:t>
            </a:r>
            <a:endParaRPr lang="ru-RU" sz="1100" b="1" u="sn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268760"/>
            <a:ext cx="8729084" cy="2908489"/>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8</a:t>
            </a:r>
            <a:r>
              <a:rPr lang="ru-RU" sz="4000" b="1" dirty="0">
                <a:solidFill>
                  <a:schemeClr val="bg1"/>
                </a:solidFill>
                <a:effectLst>
                  <a:outerShdw blurRad="38100" dist="38100" dir="2700000" algn="tl">
                    <a:srgbClr val="000000">
                      <a:alpha val="43137"/>
                    </a:srgbClr>
                  </a:outerShdw>
                </a:effectLst>
              </a:rPr>
              <a:t> </a:t>
            </a:r>
            <a:endParaRPr lang="en-US" sz="40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b="1" dirty="0">
              <a:solidFill>
                <a:schemeClr val="bg1"/>
              </a:solidFill>
              <a:effectLst>
                <a:outerShdw blurRad="38100" dist="38100" dir="2700000" algn="tl">
                  <a:srgbClr val="000000">
                    <a:alpha val="43137"/>
                  </a:srgbClr>
                </a:outerShdw>
              </a:effectLst>
            </a:endParaRPr>
          </a:p>
          <a:p>
            <a:pPr algn="ctr"/>
            <a:r>
              <a:rPr lang="ru-RU" sz="4000" b="1" dirty="0" smtClean="0">
                <a:solidFill>
                  <a:schemeClr val="bg1"/>
                </a:solidFill>
                <a:effectLst>
                  <a:outerShdw blurRad="38100" dist="38100" dir="2700000" algn="tl">
                    <a:srgbClr val="000000">
                      <a:alpha val="43137"/>
                    </a:srgbClr>
                  </a:outerShdw>
                </a:effectLst>
              </a:rPr>
              <a:t>В кабине </a:t>
            </a:r>
            <a:r>
              <a:rPr lang="ru-RU" sz="4000" b="1" dirty="0">
                <a:solidFill>
                  <a:schemeClr val="bg1"/>
                </a:solidFill>
                <a:effectLst>
                  <a:outerShdw blurRad="38100" dist="38100" dir="2700000" algn="tl">
                    <a:srgbClr val="000000">
                      <a:alpha val="43137"/>
                    </a:srgbClr>
                  </a:outerShdw>
                </a:effectLst>
              </a:rPr>
              <a:t>для тайного </a:t>
            </a:r>
            <a:r>
              <a:rPr lang="ru-RU" sz="4000" b="1" dirty="0" smtClean="0">
                <a:solidFill>
                  <a:schemeClr val="bg1"/>
                </a:solidFill>
                <a:effectLst>
                  <a:outerShdw blurRad="38100" dist="38100" dir="2700000" algn="tl">
                    <a:srgbClr val="000000">
                      <a:alpha val="43137"/>
                    </a:srgbClr>
                  </a:outerShdw>
                </a:effectLst>
              </a:rPr>
              <a:t>голосования обнаружен избирательный бюллетень. </a:t>
            </a:r>
            <a:endParaRPr lang="ru-RU" sz="40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66124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947029"/>
            <a:ext cx="8640960" cy="403187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r>
              <a:rPr lang="ru-RU" sz="3200" b="1" dirty="0" smtClean="0"/>
              <a:t>   Участковой комиссией: </a:t>
            </a:r>
          </a:p>
          <a:p>
            <a:pPr>
              <a:buFontTx/>
              <a:buChar char="-"/>
            </a:pPr>
            <a:r>
              <a:rPr lang="ru-RU" sz="3200" b="1" dirty="0" smtClean="0"/>
              <a:t> с</a:t>
            </a:r>
            <a:r>
              <a:rPr lang="ru-RU" sz="3200" dirty="0" smtClean="0"/>
              <a:t>оставляется </a:t>
            </a:r>
            <a:r>
              <a:rPr lang="ru-RU" sz="3200" u="sng" dirty="0"/>
              <a:t>соответствующий </a:t>
            </a:r>
            <a:r>
              <a:rPr lang="ru-RU" sz="3200" u="sng" dirty="0" smtClean="0"/>
              <a:t>акт</a:t>
            </a:r>
            <a:r>
              <a:rPr lang="ru-RU" sz="3200" dirty="0" smtClean="0"/>
              <a:t>;</a:t>
            </a:r>
          </a:p>
          <a:p>
            <a:pPr>
              <a:buFontTx/>
              <a:buChar char="-"/>
            </a:pPr>
            <a:r>
              <a:rPr lang="ru-RU" sz="3200" dirty="0" smtClean="0"/>
              <a:t> данные бюллетени отдельно упаковываются;</a:t>
            </a:r>
          </a:p>
          <a:p>
            <a:pPr>
              <a:buFontTx/>
              <a:buChar char="-"/>
            </a:pPr>
            <a:r>
              <a:rPr lang="ru-RU" sz="3200" dirty="0" smtClean="0"/>
              <a:t> </a:t>
            </a:r>
            <a:r>
              <a:rPr lang="ru-RU" sz="3200" dirty="0"/>
              <a:t>на конверте обязательно </a:t>
            </a:r>
            <a:r>
              <a:rPr lang="ru-RU" sz="3200" dirty="0" smtClean="0"/>
              <a:t>делается </a:t>
            </a:r>
            <a:r>
              <a:rPr lang="ru-RU" sz="3200" dirty="0"/>
              <a:t>надпись, </a:t>
            </a:r>
            <a:endParaRPr lang="ru-RU" sz="3200" dirty="0" smtClean="0"/>
          </a:p>
          <a:p>
            <a:r>
              <a:rPr lang="ru-RU" sz="3200" dirty="0" smtClean="0"/>
              <a:t>   что </a:t>
            </a:r>
            <a:r>
              <a:rPr lang="ru-RU" sz="3200" dirty="0"/>
              <a:t>это бюллетени</a:t>
            </a:r>
            <a:r>
              <a:rPr lang="ru-RU" sz="3200" dirty="0" smtClean="0"/>
              <a:t>, </a:t>
            </a:r>
            <a:r>
              <a:rPr lang="ru-RU" sz="3200" dirty="0"/>
              <a:t>оставленные избирателем. </a:t>
            </a:r>
            <a:endParaRPr lang="ru-RU" sz="3200" dirty="0" smtClean="0"/>
          </a:p>
          <a:p>
            <a:endParaRPr lang="ru-RU" sz="3200" dirty="0" smtClean="0"/>
          </a:p>
          <a:p>
            <a:r>
              <a:rPr lang="ru-RU" sz="3200" dirty="0" smtClean="0"/>
              <a:t>   При </a:t>
            </a:r>
            <a:r>
              <a:rPr lang="ru-RU" sz="3200" dirty="0"/>
              <a:t>подсчёте голосов </a:t>
            </a:r>
            <a:r>
              <a:rPr lang="ru-RU" sz="3200" dirty="0" smtClean="0"/>
              <a:t>данные бюллетени </a:t>
            </a:r>
            <a:r>
              <a:rPr lang="ru-RU" sz="3200" u="sng" dirty="0" smtClean="0"/>
              <a:t>не учитываются. </a:t>
            </a:r>
            <a:endParaRPr lang="ru-RU" sz="3200" b="1" u="sng"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1052736"/>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l="68902" t="19104" r="3285" b="22460"/>
          <a:stretch>
            <a:fillRect/>
          </a:stretch>
        </p:blipFill>
        <p:spPr bwMode="auto">
          <a:xfrm>
            <a:off x="1907704" y="764704"/>
            <a:ext cx="5023943" cy="593738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932040" y="1340768"/>
            <a:ext cx="648072" cy="261610"/>
          </a:xfrm>
          <a:prstGeom prst="rect">
            <a:avLst/>
          </a:prstGeom>
          <a:solidFill>
            <a:schemeClr val="bg1"/>
          </a:solidFill>
        </p:spPr>
        <p:txBody>
          <a:bodyPr wrap="square" rtlCol="0">
            <a:spAutoFit/>
          </a:bodyPr>
          <a:lstStyle/>
          <a:p>
            <a:r>
              <a:rPr lang="ru-RU" sz="1100" b="1" dirty="0" smtClean="0">
                <a:latin typeface="Times New Roman" pitchFamily="18" charset="0"/>
                <a:cs typeface="Times New Roman" pitchFamily="18" charset="0"/>
              </a:rPr>
              <a:t>№</a:t>
            </a:r>
            <a:r>
              <a:rPr lang="ru-RU" sz="1100" u="sng" dirty="0" smtClean="0"/>
              <a:t>  </a:t>
            </a:r>
            <a:r>
              <a:rPr lang="ru-RU" sz="1100" b="1" u="sng" dirty="0" smtClean="0"/>
              <a:t>202</a:t>
            </a:r>
            <a:endParaRPr lang="ru-RU" sz="1100" b="1" u="sn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340768"/>
            <a:ext cx="8729084" cy="3862596"/>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9</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Избиратель взял все бюллетени, расписался за них, зашел в кабину для голосования. После выхода из нее прошел мимо ящика для голосования и направился с бюллетенями к выходу из помещения для голосования избирательного участка</a:t>
            </a:r>
            <a:r>
              <a:rPr lang="ru-RU" sz="3200" b="1" dirty="0" smtClean="0">
                <a:solidFill>
                  <a:schemeClr val="bg1"/>
                </a:solidFill>
                <a:effectLst>
                  <a:outerShdw blurRad="38100" dist="38100" dir="2700000" algn="tl">
                    <a:srgbClr val="000000">
                      <a:alpha val="43137"/>
                    </a:srgbClr>
                  </a:outerShdw>
                </a:effectLst>
              </a:rPr>
              <a:t>. </a:t>
            </a:r>
            <a:endParaRPr lang="ru-RU" sz="32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844824"/>
            <a:ext cx="8640960" cy="452431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3200" b="1" dirty="0">
                <a:effectLst>
                  <a:outerShdw blurRad="38100" dist="38100" dir="2700000" algn="tl">
                    <a:srgbClr val="000000">
                      <a:alpha val="43137"/>
                    </a:srgbClr>
                  </a:outerShdw>
                </a:effectLst>
              </a:rPr>
              <a:t>Председатель </a:t>
            </a:r>
            <a:r>
              <a:rPr lang="ru-RU" sz="3200" b="1" dirty="0" smtClean="0">
                <a:effectLst>
                  <a:outerShdw blurRad="38100" dist="38100" dir="2700000" algn="tl">
                    <a:srgbClr val="000000">
                      <a:alpha val="43137"/>
                    </a:srgbClr>
                  </a:outerShdw>
                </a:effectLst>
              </a:rPr>
              <a:t>УИК</a:t>
            </a:r>
            <a:r>
              <a:rPr lang="ru-RU" sz="3200" b="1" dirty="0">
                <a:effectLst>
                  <a:outerShdw blurRad="38100" dist="38100" dir="2700000" algn="tl">
                    <a:srgbClr val="000000">
                      <a:alpha val="43137"/>
                    </a:srgbClr>
                  </a:outerShdw>
                </a:effectLst>
              </a:rPr>
              <a:t> </a:t>
            </a:r>
            <a:r>
              <a:rPr lang="ru-RU" sz="3200" b="1" dirty="0" smtClean="0">
                <a:effectLst>
                  <a:outerShdw blurRad="38100" dist="38100" dir="2700000" algn="tl">
                    <a:srgbClr val="000000">
                      <a:alpha val="43137"/>
                    </a:srgbClr>
                  </a:outerShdw>
                </a:effectLst>
              </a:rPr>
              <a:t>доводит до сведения избирателя, что </a:t>
            </a:r>
            <a:r>
              <a:rPr lang="ru-RU" sz="3200" b="1" dirty="0">
                <a:effectLst>
                  <a:outerShdw blurRad="38100" dist="38100" dir="2700000" algn="tl">
                    <a:srgbClr val="000000">
                      <a:alpha val="43137"/>
                    </a:srgbClr>
                  </a:outerShdw>
                </a:effectLst>
              </a:rPr>
              <a:t>бюллетень не является </a:t>
            </a:r>
            <a:r>
              <a:rPr lang="ru-RU" sz="3200" b="1" dirty="0" smtClean="0">
                <a:effectLst>
                  <a:outerShdw blurRad="38100" dist="38100" dir="2700000" algn="tl">
                    <a:srgbClr val="000000">
                      <a:alpha val="43137"/>
                    </a:srgbClr>
                  </a:outerShdw>
                </a:effectLst>
              </a:rPr>
              <a:t>собственностью избирателя, а служит средством </a:t>
            </a:r>
            <a:r>
              <a:rPr lang="ru-RU" sz="3200" b="1" dirty="0">
                <a:effectLst>
                  <a:outerShdw blurRad="38100" dist="38100" dir="2700000" algn="tl">
                    <a:srgbClr val="000000">
                      <a:alpha val="43137"/>
                    </a:srgbClr>
                  </a:outerShdw>
                </a:effectLst>
              </a:rPr>
              <a:t>выражения </a:t>
            </a:r>
            <a:r>
              <a:rPr lang="ru-RU" sz="3200" b="1" dirty="0" smtClean="0">
                <a:effectLst>
                  <a:outerShdw blurRad="38100" dist="38100" dir="2700000" algn="tl">
                    <a:srgbClr val="000000">
                      <a:alpha val="43137"/>
                    </a:srgbClr>
                  </a:outerShdw>
                </a:effectLst>
              </a:rPr>
              <a:t>воли избирателя. Соответственно выносить бюллетени </a:t>
            </a:r>
            <a:r>
              <a:rPr lang="ru-RU" sz="3200" b="1" dirty="0">
                <a:effectLst>
                  <a:outerShdw blurRad="38100" dist="38100" dir="2700000" algn="tl">
                    <a:srgbClr val="000000">
                      <a:alpha val="43137"/>
                    </a:srgbClr>
                  </a:outerShdw>
                </a:effectLst>
              </a:rPr>
              <a:t>с избирательного участка </a:t>
            </a:r>
            <a:r>
              <a:rPr lang="ru-RU" sz="3200" b="1" dirty="0" smtClean="0">
                <a:effectLst>
                  <a:outerShdw blurRad="38100" dist="38100" dir="2700000" algn="tl">
                    <a:srgbClr val="000000">
                      <a:alpha val="43137"/>
                    </a:srgbClr>
                  </a:outerShdw>
                </a:effectLst>
              </a:rPr>
              <a:t>избиратель </a:t>
            </a:r>
            <a:r>
              <a:rPr lang="ru-RU" sz="3200" b="1" dirty="0">
                <a:effectLst>
                  <a:outerShdw blurRad="38100" dist="38100" dir="2700000" algn="tl">
                    <a:srgbClr val="000000">
                      <a:alpha val="43137"/>
                    </a:srgbClr>
                  </a:outerShdw>
                </a:effectLst>
              </a:rPr>
              <a:t>не </a:t>
            </a:r>
            <a:r>
              <a:rPr lang="ru-RU" sz="3200" b="1" dirty="0" smtClean="0">
                <a:effectLst>
                  <a:outerShdw blurRad="38100" dist="38100" dir="2700000" algn="tl">
                    <a:srgbClr val="000000">
                      <a:alpha val="43137"/>
                    </a:srgbClr>
                  </a:outerShdw>
                </a:effectLst>
              </a:rPr>
              <a:t>имеет права. В противном случае действия избирателя вынуждают участковую комиссию </a:t>
            </a:r>
            <a:r>
              <a:rPr lang="ru-RU" sz="3200" b="1" dirty="0">
                <a:effectLst>
                  <a:outerShdw blurRad="38100" dist="38100" dir="2700000" algn="tl">
                    <a:srgbClr val="000000">
                      <a:alpha val="43137"/>
                    </a:srgbClr>
                  </a:outerShdw>
                </a:effectLst>
              </a:rPr>
              <a:t>обратиться в правоохранительные органы</a:t>
            </a:r>
            <a:r>
              <a:rPr lang="ru-RU" sz="3200" b="1" dirty="0" smtClean="0">
                <a:effectLst>
                  <a:outerShdw blurRad="38100" dist="38100" dir="2700000" algn="tl">
                    <a:srgbClr val="000000">
                      <a:alpha val="43137"/>
                    </a:srgbClr>
                  </a:outerShdw>
                </a:effectLst>
              </a:rPr>
              <a:t>.</a:t>
            </a:r>
            <a:endParaRPr lang="ru-RU" sz="32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1052736"/>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7" name="Прямоугольник 6"/>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8"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827584" y="2492896"/>
            <a:ext cx="7920880" cy="3416320"/>
          </a:xfrm>
          <a:prstGeom prst="rect">
            <a:avLst/>
          </a:prstGeom>
        </p:spPr>
        <p:txBody>
          <a:bodyPr wrap="square">
            <a:spAutoFit/>
          </a:bodyPr>
          <a:lstStyle/>
          <a:p>
            <a:pPr lvl="0" algn="ctr" fontAlgn="base">
              <a:spcBef>
                <a:spcPct val="0"/>
              </a:spcBef>
              <a:spcAft>
                <a:spcPct val="0"/>
              </a:spcAft>
            </a:pPr>
            <a:r>
              <a:rPr lang="ru-RU" sz="5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Работа УИК </a:t>
            </a:r>
          </a:p>
          <a:p>
            <a:pPr lvl="0" algn="ctr" fontAlgn="base">
              <a:spcBef>
                <a:spcPct val="0"/>
              </a:spcBef>
              <a:spcAft>
                <a:spcPct val="0"/>
              </a:spcAft>
            </a:pPr>
            <a:r>
              <a:rPr lang="ru-RU" sz="5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в день голосования</a:t>
            </a:r>
          </a:p>
          <a:p>
            <a:pPr lvl="0" algn="ctr" fontAlgn="base">
              <a:spcBef>
                <a:spcPct val="0"/>
              </a:spcBef>
              <a:spcAft>
                <a:spcPct val="0"/>
              </a:spcAft>
            </a:pPr>
            <a:r>
              <a:rPr lang="ru-RU" sz="5400" b="1" dirty="0" smtClean="0">
                <a:solidFill>
                  <a:srgbClr val="F9FED2"/>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до начала времени голосования</a:t>
            </a:r>
            <a:endParaRPr lang="ru-RU" sz="5400" dirty="0" smtClean="0">
              <a:solidFill>
                <a:srgbClr val="F9FED2"/>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Прямоугольник 6"/>
          <p:cNvSpPr/>
          <p:nvPr/>
        </p:nvSpPr>
        <p:spPr>
          <a:xfrm>
            <a:off x="2915816" y="692696"/>
            <a:ext cx="3399585" cy="1323439"/>
          </a:xfrm>
          <a:prstGeom prst="rect">
            <a:avLst/>
          </a:prstGeom>
        </p:spPr>
        <p:txBody>
          <a:bodyPr wrap="none">
            <a:spAutoFit/>
          </a:bodyPr>
          <a:lstStyle/>
          <a:p>
            <a:pPr lvl="0" algn="ctr" fontAlgn="base">
              <a:spcBef>
                <a:spcPct val="0"/>
              </a:spcBef>
              <a:spcAft>
                <a:spcPct val="0"/>
              </a:spcAft>
            </a:pPr>
            <a:r>
              <a:rPr lang="ru-RU"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ru-RU" sz="80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8000"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729084" cy="4355038"/>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10</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После того, как член УИК внес данные с паспорта избирателя в список избирателей, он предложил избирателю расписаться в получении каждого бюллетеня. Однако избиратель взял со стола члена УИК бюллетени, вложенные в паспорт, не расписавшись за их получение в списке избирателей</a:t>
            </a:r>
            <a:r>
              <a:rPr lang="ru-RU" sz="3200" b="1" dirty="0" smtClean="0">
                <a:solidFill>
                  <a:schemeClr val="bg1"/>
                </a:solidFill>
                <a:effectLst>
                  <a:outerShdw blurRad="38100" dist="38100" dir="2700000" algn="tl">
                    <a:srgbClr val="000000">
                      <a:alpha val="43137"/>
                    </a:srgbClr>
                  </a:outerShdw>
                </a:effectLst>
              </a:rPr>
              <a:t>. </a:t>
            </a:r>
            <a:endParaRPr lang="ru-RU" sz="32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a:t>
            </a:r>
            <a:r>
              <a:rPr kumimoji="0" lang="en-US"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a:t>
            </a:r>
            <a:r>
              <a:rPr lang="ru-RU"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Проведение голосования на избирательном участке</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2060848"/>
            <a:ext cx="8640960" cy="4185761"/>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200" u="sng" dirty="0"/>
              <a:t>Прежде чем выдать</a:t>
            </a:r>
            <a:r>
              <a:rPr lang="ru-RU" sz="3200" dirty="0"/>
              <a:t> избирателю бюллетени, член комиссии должен </a:t>
            </a:r>
            <a:r>
              <a:rPr lang="ru-RU" sz="3200" u="sng" dirty="0"/>
              <a:t>убедиться что избиратель расписался </a:t>
            </a:r>
            <a:r>
              <a:rPr lang="ru-RU" sz="3200" dirty="0"/>
              <a:t>в списке избирателей за их получение.</a:t>
            </a:r>
          </a:p>
          <a:p>
            <a:pPr indent="457200" algn="just">
              <a:spcBef>
                <a:spcPts val="600"/>
              </a:spcBef>
              <a:spcAft>
                <a:spcPts val="600"/>
              </a:spcAft>
            </a:pPr>
            <a:r>
              <a:rPr lang="ru-RU" sz="3200" dirty="0"/>
              <a:t>Если же избиратель ушел, или он на отрез отказался расписаться, то </a:t>
            </a:r>
            <a:r>
              <a:rPr lang="ru-RU" sz="3200" u="sng" dirty="0"/>
              <a:t>составляется акт</a:t>
            </a:r>
            <a:r>
              <a:rPr lang="ru-RU" sz="3200" dirty="0"/>
              <a:t>. Желательно чтобы акт подписали присутствующие наблюдатели.</a:t>
            </a:r>
          </a:p>
        </p:txBody>
      </p:sp>
      <p:sp>
        <p:nvSpPr>
          <p:cNvPr id="10" name="Rectangle 1"/>
          <p:cNvSpPr>
            <a:spLocks noChangeArrowheads="1"/>
          </p:cNvSpPr>
          <p:nvPr/>
        </p:nvSpPr>
        <p:spPr bwMode="auto">
          <a:xfrm>
            <a:off x="251520" y="1052736"/>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a:t>
            </a:r>
            <a:r>
              <a:rPr kumimoji="0" lang="en-US"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Проведение голосования на избирательном участке</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l="3962" t="18313" r="66719" b="21112"/>
          <a:stretch>
            <a:fillRect/>
          </a:stretch>
        </p:blipFill>
        <p:spPr bwMode="auto">
          <a:xfrm>
            <a:off x="1835696" y="764704"/>
            <a:ext cx="5184576" cy="602531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292080" y="1628800"/>
            <a:ext cx="504056" cy="96565"/>
          </a:xfrm>
          <a:prstGeom prst="rect">
            <a:avLst/>
          </a:prstGeom>
          <a:solidFill>
            <a:schemeClr val="bg1"/>
          </a:solidFill>
        </p:spPr>
        <p:txBody>
          <a:bodyPr wrap="square" rtlCol="0">
            <a:spAutoFit/>
          </a:bodyPr>
          <a:lstStyle/>
          <a:p>
            <a:pPr>
              <a:lnSpc>
                <a:spcPct val="0"/>
              </a:lnSpc>
            </a:pPr>
            <a:r>
              <a:rPr lang="ru-RU" sz="900" b="1" u="sng" dirty="0" smtClean="0"/>
              <a:t>202</a:t>
            </a:r>
            <a:endParaRPr lang="ru-RU" sz="900" b="1" u="sn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729084" cy="4355038"/>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1</a:t>
            </a:r>
            <a:r>
              <a:rPr lang="en-US" sz="3600" b="1" u="sng" dirty="0" smtClean="0">
                <a:solidFill>
                  <a:schemeClr val="bg1"/>
                </a:solidFill>
                <a:effectLst>
                  <a:outerShdw blurRad="38100" dist="38100" dir="2700000" algn="tl">
                    <a:srgbClr val="000000">
                      <a:alpha val="43137"/>
                    </a:srgbClr>
                  </a:outerShdw>
                </a:effectLst>
              </a:rPr>
              <a:t>1</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В участковую избирательную комиссию </a:t>
            </a:r>
            <a:r>
              <a:rPr lang="ru-RU" sz="3200" b="1" dirty="0" smtClean="0">
                <a:solidFill>
                  <a:schemeClr val="bg1"/>
                </a:solidFill>
                <a:effectLst>
                  <a:outerShdw blurRad="38100" dist="38100" dir="2700000" algn="tl">
                    <a:srgbClr val="000000">
                      <a:alpha val="43137"/>
                    </a:srgbClr>
                  </a:outerShdw>
                </a:effectLst>
              </a:rPr>
              <a:t>пришел избиратель, который </a:t>
            </a:r>
            <a:r>
              <a:rPr lang="ru-RU" sz="3200" b="1" dirty="0">
                <a:solidFill>
                  <a:schemeClr val="bg1"/>
                </a:solidFill>
                <a:effectLst>
                  <a:outerShdw blurRad="38100" dist="38100" dir="2700000" algn="tl">
                    <a:srgbClr val="000000">
                      <a:alpha val="43137"/>
                    </a:srgbClr>
                  </a:outerShdw>
                </a:effectLst>
              </a:rPr>
              <a:t>получив бюллетени для голосования, просит члена комиссии дополнительно выдать </a:t>
            </a:r>
            <a:r>
              <a:rPr lang="ru-RU" sz="3200" b="1" dirty="0" smtClean="0">
                <a:solidFill>
                  <a:schemeClr val="bg1"/>
                </a:solidFill>
                <a:effectLst>
                  <a:outerShdw blurRad="38100" dist="38100" dir="2700000" algn="tl">
                    <a:srgbClr val="000000">
                      <a:alpha val="43137"/>
                    </a:srgbClr>
                  </a:outerShdw>
                </a:effectLst>
              </a:rPr>
              <a:t>ему </a:t>
            </a:r>
            <a:r>
              <a:rPr lang="ru-RU" sz="3200" b="1" dirty="0">
                <a:solidFill>
                  <a:schemeClr val="bg1"/>
                </a:solidFill>
                <a:effectLst>
                  <a:outerShdw blurRad="38100" dist="38100" dir="2700000" algn="tl">
                    <a:srgbClr val="000000">
                      <a:alpha val="43137"/>
                    </a:srgbClr>
                  </a:outerShdw>
                </a:effectLst>
              </a:rPr>
              <a:t>бюллетени по паспорту своего </a:t>
            </a:r>
            <a:r>
              <a:rPr lang="ru-RU" sz="3200" b="1" dirty="0" smtClean="0">
                <a:solidFill>
                  <a:schemeClr val="bg1"/>
                </a:solidFill>
                <a:effectLst>
                  <a:outerShdw blurRad="38100" dist="38100" dir="2700000" algn="tl">
                    <a:srgbClr val="000000">
                      <a:alpha val="43137"/>
                    </a:srgbClr>
                  </a:outerShdw>
                </a:effectLst>
              </a:rPr>
              <a:t>супруга (супруги), </a:t>
            </a:r>
            <a:r>
              <a:rPr lang="ru-RU" sz="3200" b="1" dirty="0">
                <a:solidFill>
                  <a:schemeClr val="bg1"/>
                </a:solidFill>
                <a:effectLst>
                  <a:outerShdw blurRad="38100" dist="38100" dir="2700000" algn="tl">
                    <a:srgbClr val="000000">
                      <a:alpha val="43137"/>
                    </a:srgbClr>
                  </a:outerShdw>
                </a:effectLst>
              </a:rPr>
              <a:t>в связи с тем, что он самостоятельно не может прибыть на избирательный </a:t>
            </a:r>
            <a:r>
              <a:rPr lang="ru-RU" sz="3200" b="1" dirty="0" smtClean="0">
                <a:solidFill>
                  <a:schemeClr val="bg1"/>
                </a:solidFill>
                <a:effectLst>
                  <a:outerShdw blurRad="38100" dist="38100" dir="2700000" algn="tl">
                    <a:srgbClr val="000000">
                      <a:alpha val="43137"/>
                    </a:srgbClr>
                  </a:outerShdw>
                </a:effectLst>
              </a:rPr>
              <a:t>участок. </a:t>
            </a:r>
            <a:endParaRPr lang="ru-RU" sz="32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en-US"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a:t>
            </a: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Проведение голосования на избирательном участке</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1885474"/>
            <a:ext cx="8640960" cy="2831544"/>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400" b="1" dirty="0" smtClean="0">
                <a:effectLst>
                  <a:outerShdw blurRad="38100" dist="38100" dir="2700000" algn="tl">
                    <a:srgbClr val="000000">
                      <a:alpha val="43137"/>
                    </a:srgbClr>
                  </a:outerShdw>
                </a:effectLst>
              </a:rPr>
              <a:t>В соответствии </a:t>
            </a:r>
            <a:r>
              <a:rPr lang="ru-RU" sz="2400" b="1" dirty="0">
                <a:effectLst>
                  <a:outerShdw blurRad="38100" dist="38100" dir="2700000" algn="tl">
                    <a:srgbClr val="000000">
                      <a:alpha val="43137"/>
                    </a:srgbClr>
                  </a:outerShdw>
                </a:effectLst>
              </a:rPr>
              <a:t>с пунктом 4 статьи 64 «Об основных гарантиях избирательных прав граждан и права на участие в референдуме граждан Российской Федерации» каждый избиратель голосует лично, голосование за других избирателей не </a:t>
            </a:r>
            <a:r>
              <a:rPr lang="ru-RU" sz="2400" b="1" dirty="0" smtClean="0">
                <a:effectLst>
                  <a:outerShdw blurRad="38100" dist="38100" dir="2700000" algn="tl">
                    <a:srgbClr val="000000">
                      <a:alpha val="43137"/>
                    </a:srgbClr>
                  </a:outerShdw>
                </a:effectLst>
              </a:rPr>
              <a:t>допускается.</a:t>
            </a:r>
          </a:p>
          <a:p>
            <a:pPr indent="457200" algn="just">
              <a:spcBef>
                <a:spcPts val="600"/>
              </a:spcBef>
              <a:spcAft>
                <a:spcPts val="600"/>
              </a:spcAft>
            </a:pPr>
            <a:r>
              <a:rPr lang="ru-RU" sz="2400" b="1" dirty="0" smtClean="0">
                <a:effectLst>
                  <a:outerShdw blurRad="38100" dist="38100" dir="2700000" algn="tl">
                    <a:srgbClr val="000000">
                      <a:alpha val="43137"/>
                    </a:srgbClr>
                  </a:outerShdw>
                </a:effectLst>
              </a:rPr>
              <a:t>Избирательная комиссия </a:t>
            </a:r>
            <a:r>
              <a:rPr lang="ru-RU" sz="2400" b="1" dirty="0">
                <a:effectLst>
                  <a:outerShdw blurRad="38100" dist="38100" dir="2700000" algn="tl">
                    <a:srgbClr val="000000">
                      <a:alpha val="43137"/>
                    </a:srgbClr>
                  </a:outerShdw>
                </a:effectLst>
              </a:rPr>
              <a:t>не </a:t>
            </a:r>
            <a:r>
              <a:rPr lang="ru-RU" sz="2400" b="1" dirty="0" smtClean="0">
                <a:effectLst>
                  <a:outerShdw blurRad="38100" dist="38100" dir="2700000" algn="tl">
                    <a:srgbClr val="000000">
                      <a:alpha val="43137"/>
                    </a:srgbClr>
                  </a:outerShdw>
                </a:effectLst>
              </a:rPr>
              <a:t>имеет </a:t>
            </a:r>
            <a:r>
              <a:rPr lang="ru-RU" sz="2400" b="1" dirty="0">
                <a:effectLst>
                  <a:outerShdw blurRad="38100" dist="38100" dir="2700000" algn="tl">
                    <a:srgbClr val="000000">
                      <a:alpha val="43137"/>
                    </a:srgbClr>
                  </a:outerShdw>
                </a:effectLst>
              </a:rPr>
              <a:t>права выдать </a:t>
            </a:r>
            <a:r>
              <a:rPr lang="ru-RU" sz="2400" b="1" dirty="0" smtClean="0">
                <a:effectLst>
                  <a:outerShdw blurRad="38100" dist="38100" dir="2700000" algn="tl">
                    <a:srgbClr val="000000">
                      <a:alpha val="43137"/>
                    </a:srgbClr>
                  </a:outerShdw>
                </a:effectLst>
              </a:rPr>
              <a:t>бюллетени избирателям по </a:t>
            </a:r>
            <a:r>
              <a:rPr lang="ru-RU" sz="2400" b="1" dirty="0">
                <a:effectLst>
                  <a:outerShdw blurRad="38100" dist="38100" dir="2700000" algn="tl">
                    <a:srgbClr val="000000">
                      <a:alpha val="43137"/>
                    </a:srgbClr>
                  </a:outerShdw>
                </a:effectLst>
              </a:rPr>
              <a:t>паспорту </a:t>
            </a:r>
            <a:r>
              <a:rPr lang="ru-RU" sz="2400" b="1" dirty="0" smtClean="0">
                <a:effectLst>
                  <a:outerShdw blurRad="38100" dist="38100" dir="2700000" algn="tl">
                    <a:srgbClr val="000000">
                      <a:alpha val="43137"/>
                    </a:srgbClr>
                  </a:outerShdw>
                </a:effectLst>
              </a:rPr>
              <a:t>супруга (супруги). </a:t>
            </a:r>
          </a:p>
        </p:txBody>
      </p:sp>
      <p:sp>
        <p:nvSpPr>
          <p:cNvPr id="10" name="Rectangle 1"/>
          <p:cNvSpPr>
            <a:spLocks noChangeArrowheads="1"/>
          </p:cNvSpPr>
          <p:nvPr/>
        </p:nvSpPr>
        <p:spPr bwMode="auto">
          <a:xfrm>
            <a:off x="251520" y="1052736"/>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251520" y="5229200"/>
            <a:ext cx="8640960" cy="1354217"/>
          </a:xfrm>
          <a:prstGeom prst="rect">
            <a:avLst/>
          </a:prstGeom>
          <a:solidFill>
            <a:schemeClr val="tx2">
              <a:lumMod val="60000"/>
              <a:lumOff val="40000"/>
              <a:alpha val="54000"/>
            </a:schemeClr>
          </a:solidFill>
        </p:spPr>
        <p:txBody>
          <a:bodyPr wrap="square">
            <a:spAutoFit/>
          </a:bodyPr>
          <a:lstStyle/>
          <a:p>
            <a:pPr indent="457200" algn="just">
              <a:spcBef>
                <a:spcPts val="600"/>
              </a:spcBef>
              <a:spcAft>
                <a:spcPts val="600"/>
              </a:spcAft>
            </a:pPr>
            <a:r>
              <a:rPr lang="ru-RU" sz="2400" b="1" dirty="0" smtClean="0">
                <a:solidFill>
                  <a:srgbClr val="FF0000"/>
                </a:solidFill>
                <a:effectLst>
                  <a:outerShdw blurRad="38100" dist="38100" dir="2700000" algn="tl">
                    <a:srgbClr val="000000">
                      <a:alpha val="43137"/>
                    </a:srgbClr>
                  </a:outerShdw>
                </a:effectLst>
              </a:rPr>
              <a:t>Обращаем Ваше внимание!</a:t>
            </a:r>
            <a:r>
              <a:rPr lang="ru-RU" sz="2400" b="1" dirty="0" smtClean="0">
                <a:solidFill>
                  <a:schemeClr val="bg1"/>
                </a:solidFill>
                <a:effectLst>
                  <a:outerShdw blurRad="38100" dist="38100" dir="2700000" algn="tl">
                    <a:srgbClr val="000000">
                      <a:alpha val="43137"/>
                    </a:srgbClr>
                  </a:outerShdw>
                </a:effectLst>
              </a:rPr>
              <a:t> </a:t>
            </a:r>
          </a:p>
          <a:p>
            <a:pPr indent="457200" algn="just">
              <a:spcBef>
                <a:spcPts val="600"/>
              </a:spcBef>
              <a:spcAft>
                <a:spcPts val="600"/>
              </a:spcAft>
            </a:pPr>
            <a:r>
              <a:rPr lang="ru-RU" sz="2400" b="1" dirty="0" smtClean="0">
                <a:solidFill>
                  <a:schemeClr val="bg1"/>
                </a:solidFill>
                <a:effectLst>
                  <a:outerShdw blurRad="38100" dist="38100" dir="2700000" algn="tl">
                    <a:srgbClr val="000000">
                      <a:alpha val="43137"/>
                    </a:srgbClr>
                  </a:outerShdw>
                </a:effectLst>
              </a:rPr>
              <a:t>Если такая ситуация произошла до 14 часов, то избирателю предлагается сделать заявку на голосование вне помещения.</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08720"/>
            <a:ext cx="8657076" cy="4231928"/>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12</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600" b="1" dirty="0">
                <a:solidFill>
                  <a:schemeClr val="bg1"/>
                </a:solidFill>
                <a:effectLst>
                  <a:outerShdw blurRad="38100" dist="38100" dir="2700000" algn="tl">
                    <a:srgbClr val="000000">
                      <a:alpha val="43137"/>
                    </a:srgbClr>
                  </a:outerShdw>
                </a:effectLst>
              </a:rPr>
              <a:t>В участковую избирательную комиссию пришел избиратель, который обнаружил, что напротив его фамилии указаны паспортные данные не соответствующие его паспорту и проставлена подпись в получении </a:t>
            </a:r>
            <a:r>
              <a:rPr lang="ru-RU" sz="3600" b="1" dirty="0" smtClean="0">
                <a:solidFill>
                  <a:schemeClr val="bg1"/>
                </a:solidFill>
                <a:effectLst>
                  <a:outerShdw blurRad="38100" dist="38100" dir="2700000" algn="tl">
                    <a:srgbClr val="000000">
                      <a:alpha val="43137"/>
                    </a:srgbClr>
                  </a:outerShdw>
                </a:effectLst>
              </a:rPr>
              <a:t>бюллетеня. </a:t>
            </a:r>
            <a:endParaRPr lang="ru-RU" sz="36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884894"/>
            <a:ext cx="8640960" cy="4339650"/>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200" b="1" dirty="0" smtClean="0">
                <a:effectLst>
                  <a:outerShdw blurRad="38100" dist="38100" dir="2700000" algn="tl">
                    <a:srgbClr val="000000">
                      <a:alpha val="43137"/>
                    </a:srgbClr>
                  </a:outerShdw>
                </a:effectLst>
              </a:rPr>
              <a:t>Комиссия </a:t>
            </a:r>
            <a:r>
              <a:rPr lang="ru-RU" sz="3200" b="1" dirty="0">
                <a:effectLst>
                  <a:outerShdw blurRad="38100" dist="38100" dir="2700000" algn="tl">
                    <a:srgbClr val="000000">
                      <a:alpha val="43137"/>
                    </a:srgbClr>
                  </a:outerShdw>
                </a:effectLst>
              </a:rPr>
              <a:t>составляет акт о происшествии. </a:t>
            </a:r>
            <a:endParaRPr lang="ru-RU" sz="3200" b="1" dirty="0" smtClean="0">
              <a:effectLst>
                <a:outerShdw blurRad="38100" dist="38100" dir="2700000" algn="tl">
                  <a:srgbClr val="000000">
                    <a:alpha val="43137"/>
                  </a:srgbClr>
                </a:outerShdw>
              </a:effectLst>
            </a:endParaRPr>
          </a:p>
          <a:p>
            <a:pPr indent="457200" algn="just">
              <a:spcBef>
                <a:spcPts val="600"/>
              </a:spcBef>
              <a:spcAft>
                <a:spcPts val="600"/>
              </a:spcAft>
            </a:pPr>
            <a:r>
              <a:rPr lang="ru-RU" sz="3200" b="1" dirty="0" smtClean="0">
                <a:effectLst>
                  <a:outerShdw blurRad="38100" dist="38100" dir="2700000" algn="tl">
                    <a:srgbClr val="000000">
                      <a:alpha val="43137"/>
                    </a:srgbClr>
                  </a:outerShdw>
                </a:effectLst>
              </a:rPr>
              <a:t>В </a:t>
            </a:r>
            <a:r>
              <a:rPr lang="ru-RU" sz="3200" b="1" dirty="0">
                <a:effectLst>
                  <a:outerShdw blurRad="38100" dist="38100" dir="2700000" algn="tl">
                    <a:srgbClr val="000000">
                      <a:alpha val="43137"/>
                    </a:srgbClr>
                  </a:outerShdw>
                </a:effectLst>
              </a:rPr>
              <a:t>списке избирателей запись вычеркивается, в особых отметках указывается «Избиратель включен в дополнительный лист списка избирателей повторно под соответствующим номером</a:t>
            </a:r>
            <a:r>
              <a:rPr lang="ru-RU" sz="3200" b="1" dirty="0" smtClean="0">
                <a:effectLst>
                  <a:outerShdw blurRad="38100" dist="38100" dir="2700000" algn="tl">
                    <a:srgbClr val="000000">
                      <a:alpha val="43137"/>
                    </a:srgbClr>
                  </a:outerShdw>
                </a:effectLst>
              </a:rPr>
              <a:t>».</a:t>
            </a:r>
          </a:p>
          <a:p>
            <a:pPr indent="457200" algn="just">
              <a:spcBef>
                <a:spcPts val="600"/>
              </a:spcBef>
              <a:spcAft>
                <a:spcPts val="600"/>
              </a:spcAft>
            </a:pPr>
            <a:r>
              <a:rPr lang="ru-RU" sz="3200" b="1" dirty="0" smtClean="0">
                <a:effectLst>
                  <a:outerShdw blurRad="38100" dist="38100" dir="2700000" algn="tl">
                    <a:srgbClr val="000000">
                      <a:alpha val="43137"/>
                    </a:srgbClr>
                  </a:outerShdw>
                </a:effectLst>
              </a:rPr>
              <a:t>Под </a:t>
            </a:r>
            <a:r>
              <a:rPr lang="ru-RU" sz="3200" b="1" dirty="0">
                <a:effectLst>
                  <a:outerShdw blurRad="38100" dist="38100" dir="2700000" algn="tl">
                    <a:srgbClr val="000000">
                      <a:alpha val="43137"/>
                    </a:srgbClr>
                  </a:outerShdw>
                </a:effectLst>
              </a:rPr>
              <a:t>этим номером избирателю предоставляется возможность проголосовать</a:t>
            </a:r>
            <a:r>
              <a:rPr lang="ru-RU" sz="3200" b="1" dirty="0" smtClean="0">
                <a:effectLst>
                  <a:outerShdw blurRad="38100" dist="38100" dir="2700000" algn="tl">
                    <a:srgbClr val="000000">
                      <a:alpha val="43137"/>
                    </a:srgbClr>
                  </a:outerShdw>
                </a:effectLst>
              </a:rPr>
              <a:t>.</a:t>
            </a:r>
            <a:endParaRPr lang="ru-RU" sz="32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7" name="Прямоугольник 6"/>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8"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12352" t="14496" r="50140" b="4328"/>
          <a:stretch>
            <a:fillRect/>
          </a:stretch>
        </p:blipFill>
        <p:spPr bwMode="auto">
          <a:xfrm>
            <a:off x="2051720" y="908720"/>
            <a:ext cx="4680520" cy="56980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884894"/>
            <a:ext cx="8640960" cy="4339650"/>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200" b="1" dirty="0" smtClean="0">
                <a:effectLst>
                  <a:outerShdw blurRad="38100" dist="38100" dir="2700000" algn="tl">
                    <a:srgbClr val="000000">
                      <a:alpha val="43137"/>
                    </a:srgbClr>
                  </a:outerShdw>
                </a:effectLst>
              </a:rPr>
              <a:t>Комиссия </a:t>
            </a:r>
            <a:r>
              <a:rPr lang="ru-RU" sz="3200" b="1" dirty="0">
                <a:effectLst>
                  <a:outerShdw blurRad="38100" dist="38100" dir="2700000" algn="tl">
                    <a:srgbClr val="000000">
                      <a:alpha val="43137"/>
                    </a:srgbClr>
                  </a:outerShdw>
                </a:effectLst>
              </a:rPr>
              <a:t>составляет акт о происшествии. </a:t>
            </a:r>
            <a:endParaRPr lang="ru-RU" sz="3200" b="1" dirty="0" smtClean="0">
              <a:effectLst>
                <a:outerShdw blurRad="38100" dist="38100" dir="2700000" algn="tl">
                  <a:srgbClr val="000000">
                    <a:alpha val="43137"/>
                  </a:srgbClr>
                </a:outerShdw>
              </a:effectLst>
            </a:endParaRPr>
          </a:p>
          <a:p>
            <a:pPr indent="457200" algn="just">
              <a:spcBef>
                <a:spcPts val="600"/>
              </a:spcBef>
              <a:spcAft>
                <a:spcPts val="600"/>
              </a:spcAft>
            </a:pPr>
            <a:r>
              <a:rPr lang="ru-RU" sz="3200" b="1" dirty="0" smtClean="0">
                <a:effectLst>
                  <a:outerShdw blurRad="38100" dist="38100" dir="2700000" algn="tl">
                    <a:srgbClr val="000000">
                      <a:alpha val="43137"/>
                    </a:srgbClr>
                  </a:outerShdw>
                </a:effectLst>
              </a:rPr>
              <a:t>В </a:t>
            </a:r>
            <a:r>
              <a:rPr lang="ru-RU" sz="3200" b="1" dirty="0">
                <a:effectLst>
                  <a:outerShdw blurRad="38100" dist="38100" dir="2700000" algn="tl">
                    <a:srgbClr val="000000">
                      <a:alpha val="43137"/>
                    </a:srgbClr>
                  </a:outerShdw>
                </a:effectLst>
              </a:rPr>
              <a:t>списке избирателей запись вычеркивается, в особых отметках указывается «Избиратель включен в дополнительный лист списка избирателей повторно под соответствующим номером</a:t>
            </a:r>
            <a:r>
              <a:rPr lang="ru-RU" sz="3200" b="1" dirty="0" smtClean="0">
                <a:effectLst>
                  <a:outerShdw blurRad="38100" dist="38100" dir="2700000" algn="tl">
                    <a:srgbClr val="000000">
                      <a:alpha val="43137"/>
                    </a:srgbClr>
                  </a:outerShdw>
                </a:effectLst>
              </a:rPr>
              <a:t>».</a:t>
            </a:r>
          </a:p>
          <a:p>
            <a:pPr indent="457200" algn="just">
              <a:spcBef>
                <a:spcPts val="600"/>
              </a:spcBef>
              <a:spcAft>
                <a:spcPts val="600"/>
              </a:spcAft>
            </a:pPr>
            <a:r>
              <a:rPr lang="ru-RU" sz="3200" b="1" dirty="0" smtClean="0">
                <a:effectLst>
                  <a:outerShdw blurRad="38100" dist="38100" dir="2700000" algn="tl">
                    <a:srgbClr val="000000">
                      <a:alpha val="43137"/>
                    </a:srgbClr>
                  </a:outerShdw>
                </a:effectLst>
              </a:rPr>
              <a:t>Под </a:t>
            </a:r>
            <a:r>
              <a:rPr lang="ru-RU" sz="3200" b="1" dirty="0">
                <a:effectLst>
                  <a:outerShdw blurRad="38100" dist="38100" dir="2700000" algn="tl">
                    <a:srgbClr val="000000">
                      <a:alpha val="43137"/>
                    </a:srgbClr>
                  </a:outerShdw>
                </a:effectLst>
              </a:rPr>
              <a:t>этим номером избирателю предоставляется возможность проголосовать</a:t>
            </a:r>
            <a:r>
              <a:rPr lang="ru-RU" sz="3200" b="1" dirty="0" smtClean="0">
                <a:effectLst>
                  <a:outerShdw blurRad="38100" dist="38100" dir="2700000" algn="tl">
                    <a:srgbClr val="000000">
                      <a:alpha val="43137"/>
                    </a:srgbClr>
                  </a:outerShdw>
                </a:effectLst>
              </a:rPr>
              <a:t>.</a:t>
            </a:r>
            <a:endParaRPr lang="ru-RU" sz="32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7" name="Прямоугольник 6"/>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8"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08720"/>
            <a:ext cx="8657076" cy="4601260"/>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13</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000" b="1" dirty="0">
                <a:solidFill>
                  <a:schemeClr val="bg1"/>
                </a:solidFill>
                <a:effectLst>
                  <a:outerShdw blurRad="38100" dist="38100" dir="2700000" algn="tl">
                    <a:srgbClr val="000000">
                      <a:alpha val="43137"/>
                    </a:srgbClr>
                  </a:outerShdw>
                </a:effectLst>
              </a:rPr>
              <a:t>В участковую избирательную комиссию пришел избиратель, который обнаружил, что напротив его фамилии указаны паспортные данные и проставлена подпись в получении бюллетеня, при этом избиратель сообщает, что до настоящего времени он не приходил на избирательный участок и не голосовал, хотя указаны паспортные данные избирателя и стоит его подпись</a:t>
            </a:r>
            <a:r>
              <a:rPr lang="ru-RU" sz="3000" b="1" dirty="0" smtClean="0">
                <a:solidFill>
                  <a:schemeClr val="bg1"/>
                </a:solidFill>
                <a:effectLst>
                  <a:outerShdw blurRad="38100" dist="38100" dir="2700000" algn="tl">
                    <a:srgbClr val="000000">
                      <a:alpha val="43137"/>
                    </a:srgbClr>
                  </a:outerShdw>
                </a:effectLst>
              </a:rPr>
              <a:t>. </a:t>
            </a:r>
            <a:endParaRPr lang="ru-RU" sz="30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95536" y="836712"/>
            <a:ext cx="8352928" cy="3046988"/>
          </a:xfrm>
          <a:prstGeom prst="rect">
            <a:avLst/>
          </a:prstGeom>
          <a:solidFill>
            <a:schemeClr val="tx2">
              <a:lumMod val="60000"/>
              <a:lumOff val="40000"/>
              <a:alpha val="49000"/>
            </a:schemeClr>
          </a:solidFill>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В 07.00</a:t>
            </a:r>
            <a:r>
              <a:rPr kumimoji="0" lang="ru-RU" sz="3200" b="1" i="0" u="none" strike="noStrike" cap="none" normalizeH="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 часов председатель УИК и не менее двух членов комиссии открывают помещение избирательного участка, проверяя при этом целостность оборудования и сохранность избирательной документации.</a:t>
            </a:r>
            <a:endParaRPr kumimoji="0" lang="ru-RU" sz="32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p:txBody>
      </p:sp>
      <p:sp>
        <p:nvSpPr>
          <p:cNvPr id="5" name="Прямоугольник 4"/>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7" name="Rectangle 1"/>
          <p:cNvSpPr>
            <a:spLocks noChangeArrowheads="1"/>
          </p:cNvSpPr>
          <p:nvPr/>
        </p:nvSpPr>
        <p:spPr bwMode="auto">
          <a:xfrm>
            <a:off x="395536" y="4221088"/>
            <a:ext cx="8352928" cy="2246769"/>
          </a:xfrm>
          <a:prstGeom prst="rect">
            <a:avLst/>
          </a:prstGeom>
          <a:solidFill>
            <a:schemeClr val="accent1">
              <a:lumMod val="75000"/>
              <a:alpha val="40000"/>
            </a:schemeClr>
          </a:solidFill>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Нормы закона:</a:t>
            </a:r>
          </a:p>
          <a:p>
            <a:pPr marL="0" marR="0" lvl="0" indent="450850" algn="just" defTabSz="914400" rtl="0" eaLnBrk="0" fontAlgn="base" latinLnBrk="0" hangingPunct="0">
              <a:lnSpc>
                <a:spcPct val="100000"/>
              </a:lnSpc>
              <a:spcBef>
                <a:spcPct val="0"/>
              </a:spcBef>
              <a:spcAft>
                <a:spcPct val="0"/>
              </a:spcAft>
              <a:buClrTx/>
              <a:buSzTx/>
              <a:buFontTx/>
              <a:buNone/>
              <a:tabLst/>
            </a:pPr>
            <a:r>
              <a:rPr lang="ru-RU" sz="2800" b="1" dirty="0" smtClean="0">
                <a:solidFill>
                  <a:schemeClr val="bg1">
                    <a:lumMod val="95000"/>
                  </a:schemeClr>
                </a:solidFill>
                <a:effectLst>
                  <a:outerShdw blurRad="38100" dist="38100" dir="2700000" algn="tl">
                    <a:srgbClr val="000000">
                      <a:alpha val="43137"/>
                    </a:srgbClr>
                  </a:outerShdw>
                </a:effectLst>
                <a:cs typeface="Times New Roman" pitchFamily="18" charset="0"/>
              </a:rPr>
              <a:t>п.1 ст.81 Федерального закона от 22 декабря 2014 года «О выборах депутатов Государственной Думы Федерального Собрания Российской Федерации»</a:t>
            </a:r>
            <a:endParaRPr kumimoji="0" lang="ru-RU" sz="28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715618"/>
            <a:ext cx="8640960" cy="4678204"/>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200" b="1" dirty="0" smtClean="0">
                <a:effectLst>
                  <a:outerShdw blurRad="38100" dist="38100" dir="2700000" algn="tl">
                    <a:srgbClr val="000000">
                      <a:alpha val="43137"/>
                    </a:srgbClr>
                  </a:outerShdw>
                </a:effectLst>
              </a:rPr>
              <a:t>Если </a:t>
            </a:r>
            <a:r>
              <a:rPr lang="ru-RU" sz="3200" b="1" dirty="0">
                <a:effectLst>
                  <a:outerShdw blurRad="38100" dist="38100" dir="2700000" algn="tl">
                    <a:srgbClr val="000000">
                      <a:alpha val="43137"/>
                    </a:srgbClr>
                  </a:outerShdw>
                </a:effectLst>
              </a:rPr>
              <a:t>строке напротив фамилии избирателя паспортные данные совпадают с паспортом </a:t>
            </a:r>
            <a:r>
              <a:rPr lang="ru-RU" sz="3200" b="1" dirty="0" smtClean="0">
                <a:effectLst>
                  <a:outerShdw blurRad="38100" dist="38100" dir="2700000" algn="tl">
                    <a:srgbClr val="000000">
                      <a:alpha val="43137"/>
                    </a:srgbClr>
                  </a:outerShdw>
                </a:effectLst>
              </a:rPr>
              <a:t>избирателя, то комиссия </a:t>
            </a:r>
            <a:r>
              <a:rPr lang="ru-RU" sz="3200" b="1" dirty="0">
                <a:effectLst>
                  <a:outerShdw blurRad="38100" dist="38100" dir="2700000" algn="tl">
                    <a:srgbClr val="000000">
                      <a:alpha val="43137"/>
                    </a:srgbClr>
                  </a:outerShdw>
                </a:effectLst>
              </a:rPr>
              <a:t>отказывает избирателю в повторном голосовании, о чем составляется </a:t>
            </a:r>
            <a:r>
              <a:rPr lang="ru-RU" sz="3200" b="1" u="sng" dirty="0">
                <a:effectLst>
                  <a:outerShdw blurRad="38100" dist="38100" dir="2700000" algn="tl">
                    <a:srgbClr val="000000">
                      <a:alpha val="43137"/>
                    </a:srgbClr>
                  </a:outerShdw>
                </a:effectLst>
              </a:rPr>
              <a:t>решение УИК</a:t>
            </a:r>
            <a:r>
              <a:rPr lang="ru-RU" sz="3200" b="1" dirty="0" smtClean="0">
                <a:effectLst>
                  <a:outerShdw blurRad="38100" dist="38100" dir="2700000" algn="tl">
                    <a:srgbClr val="000000">
                      <a:alpha val="43137"/>
                    </a:srgbClr>
                  </a:outerShdw>
                </a:effectLst>
              </a:rPr>
              <a:t>.</a:t>
            </a:r>
          </a:p>
          <a:p>
            <a:pPr indent="457200" algn="just">
              <a:spcBef>
                <a:spcPts val="600"/>
              </a:spcBef>
              <a:spcAft>
                <a:spcPts val="600"/>
              </a:spcAft>
            </a:pPr>
            <a:r>
              <a:rPr lang="ru-RU" sz="3200" b="1" dirty="0" smtClean="0">
                <a:effectLst>
                  <a:outerShdw blurRad="38100" dist="38100" dir="2700000" algn="tl">
                    <a:srgbClr val="000000">
                      <a:alpha val="43137"/>
                    </a:srgbClr>
                  </a:outerShdw>
                </a:effectLst>
              </a:rPr>
              <a:t>Соответствующая </a:t>
            </a:r>
            <a:r>
              <a:rPr lang="ru-RU" sz="3200" b="1" dirty="0">
                <a:effectLst>
                  <a:outerShdw blurRad="38100" dist="38100" dir="2700000" algn="tl">
                    <a:srgbClr val="000000">
                      <a:alpha val="43137"/>
                    </a:srgbClr>
                  </a:outerShdw>
                </a:effectLst>
              </a:rPr>
              <a:t>информация доводится до сведения ТИК</a:t>
            </a:r>
            <a:r>
              <a:rPr lang="ru-RU" sz="3200" b="1" dirty="0" smtClean="0">
                <a:effectLst>
                  <a:outerShdw blurRad="38100" dist="38100" dir="2700000" algn="tl">
                    <a:srgbClr val="000000">
                      <a:alpha val="43137"/>
                    </a:srgbClr>
                  </a:outerShdw>
                </a:effectLst>
              </a:rPr>
              <a:t>. ТИК в обязательном порядке извещает ИК Челябинской области о данном факте.</a:t>
            </a:r>
            <a:endParaRPr lang="ru-RU" sz="32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47165"/>
            <a:ext cx="8640960" cy="58477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32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l="36117" t="19757" r="34711" b="25913"/>
          <a:stretch>
            <a:fillRect/>
          </a:stretch>
        </p:blipFill>
        <p:spPr bwMode="auto">
          <a:xfrm>
            <a:off x="1907704" y="836712"/>
            <a:ext cx="5616624" cy="588408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508104" y="1556792"/>
            <a:ext cx="720080" cy="219355"/>
          </a:xfrm>
          <a:prstGeom prst="rect">
            <a:avLst/>
          </a:prstGeom>
          <a:solidFill>
            <a:schemeClr val="bg1"/>
          </a:solidFill>
        </p:spPr>
        <p:txBody>
          <a:bodyPr wrap="square" rtlCol="0">
            <a:spAutoFit/>
          </a:bodyPr>
          <a:lstStyle/>
          <a:p>
            <a:pPr>
              <a:lnSpc>
                <a:spcPct val="50000"/>
              </a:lnSpc>
            </a:pPr>
            <a:r>
              <a:rPr lang="ru-RU" sz="1400" dirty="0" smtClean="0">
                <a:latin typeface="Times New Roman" pitchFamily="18" charset="0"/>
                <a:cs typeface="Times New Roman" pitchFamily="18" charset="0"/>
              </a:rPr>
              <a:t>№</a:t>
            </a:r>
            <a:r>
              <a:rPr lang="ru-RU" sz="1400" u="sng" dirty="0" smtClean="0"/>
              <a:t>  202</a:t>
            </a:r>
            <a:endParaRPr lang="ru-RU" sz="1400" u="sng"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08720"/>
            <a:ext cx="8657076" cy="4355038"/>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14</a:t>
            </a:r>
            <a:r>
              <a:rPr lang="ru-RU" sz="3600" b="1" dirty="0">
                <a:solidFill>
                  <a:schemeClr val="bg1"/>
                </a:solidFill>
                <a:effectLst>
                  <a:outerShdw blurRad="38100" dist="38100" dir="2700000" algn="tl">
                    <a:srgbClr val="000000">
                      <a:alpha val="43137"/>
                    </a:srgbClr>
                  </a:outerShdw>
                </a:effectLst>
              </a:rPr>
              <a:t> </a:t>
            </a:r>
            <a:endParaRPr lang="en-US" sz="36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Наблюдатель написал жалобу в УИК что на входе в помещение школы, где располагается УИК осуществляется подкуп избирателей. Неустановленными лицами избирателям раздаются продукты питания. Выдача подарков сопровождается агитацией в отношении одного из </a:t>
            </a:r>
            <a:r>
              <a:rPr lang="ru-RU" sz="3200" b="1" dirty="0" smtClean="0">
                <a:solidFill>
                  <a:schemeClr val="bg1"/>
                </a:solidFill>
                <a:effectLst>
                  <a:outerShdw blurRad="38100" dist="38100" dir="2700000" algn="tl">
                    <a:srgbClr val="000000">
                      <a:alpha val="43137"/>
                    </a:srgbClr>
                  </a:outerShdw>
                </a:effectLst>
              </a:rPr>
              <a:t>кандидатов</a:t>
            </a:r>
            <a:r>
              <a:rPr lang="ru-RU" sz="3000" b="1" dirty="0" smtClean="0">
                <a:solidFill>
                  <a:schemeClr val="bg1"/>
                </a:solidFill>
                <a:effectLst>
                  <a:outerShdw blurRad="38100" dist="38100" dir="2700000" algn="tl">
                    <a:srgbClr val="000000">
                      <a:alpha val="43137"/>
                    </a:srgbClr>
                  </a:outerShdw>
                </a:effectLst>
              </a:rPr>
              <a:t>. </a:t>
            </a:r>
            <a:endParaRPr lang="ru-RU" sz="3000" b="1" dirty="0">
              <a:solidFill>
                <a:schemeClr val="bg1"/>
              </a:solidFill>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5949280"/>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577119"/>
            <a:ext cx="8640960" cy="495520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300" b="1" dirty="0" smtClean="0">
                <a:effectLst>
                  <a:outerShdw blurRad="38100" dist="38100" dir="2700000" algn="tl">
                    <a:srgbClr val="000000">
                      <a:alpha val="43137"/>
                    </a:srgbClr>
                  </a:outerShdw>
                </a:effectLst>
              </a:rPr>
              <a:t>Комиссия, </a:t>
            </a:r>
            <a:r>
              <a:rPr lang="ru-RU" sz="2300" b="1" dirty="0">
                <a:effectLst>
                  <a:outerShdw blurRad="38100" dist="38100" dir="2700000" algn="tl">
                    <a:srgbClr val="000000">
                      <a:alpha val="43137"/>
                    </a:srgbClr>
                  </a:outerShdw>
                </a:effectLst>
              </a:rPr>
              <a:t>совместно с представителем правоохранительных органов, </a:t>
            </a:r>
            <a:r>
              <a:rPr lang="ru-RU" sz="2300" b="1" dirty="0" smtClean="0">
                <a:effectLst>
                  <a:outerShdw blurRad="38100" dist="38100" dir="2700000" algn="tl">
                    <a:srgbClr val="000000">
                      <a:alpha val="43137"/>
                    </a:srgbClr>
                  </a:outerShdw>
                </a:effectLst>
              </a:rPr>
              <a:t>проверяется данная информация. </a:t>
            </a:r>
            <a:endParaRPr lang="ru-RU" sz="2300" b="1" dirty="0">
              <a:effectLst>
                <a:outerShdw blurRad="38100" dist="38100" dir="2700000" algn="tl">
                  <a:srgbClr val="000000">
                    <a:alpha val="43137"/>
                  </a:srgbClr>
                </a:outerShdw>
              </a:effectLst>
            </a:endParaRPr>
          </a:p>
          <a:p>
            <a:pPr indent="457200" algn="just">
              <a:spcBef>
                <a:spcPts val="600"/>
              </a:spcBef>
              <a:spcAft>
                <a:spcPts val="600"/>
              </a:spcAft>
            </a:pPr>
            <a:r>
              <a:rPr lang="ru-RU" sz="2300" b="1" dirty="0" smtClean="0">
                <a:effectLst>
                  <a:outerShdw blurRad="38100" dist="38100" dir="2700000" algn="tl">
                    <a:srgbClr val="000000">
                      <a:alpha val="43137"/>
                    </a:srgbClr>
                  </a:outerShdw>
                </a:effectLst>
              </a:rPr>
              <a:t>В случае если указанная </a:t>
            </a:r>
            <a:r>
              <a:rPr lang="ru-RU" sz="2300" b="1" dirty="0">
                <a:effectLst>
                  <a:outerShdw blurRad="38100" dist="38100" dir="2700000" algn="tl">
                    <a:srgbClr val="000000">
                      <a:alpha val="43137"/>
                    </a:srgbClr>
                  </a:outerShdw>
                </a:effectLst>
              </a:rPr>
              <a:t>информация подтвердилась, сотрудником полиции </a:t>
            </a:r>
            <a:r>
              <a:rPr lang="ru-RU" sz="2300" b="1" dirty="0" smtClean="0">
                <a:effectLst>
                  <a:outerShdw blurRad="38100" dist="38100" dir="2700000" algn="tl">
                    <a:srgbClr val="000000">
                      <a:alpha val="43137"/>
                    </a:srgbClr>
                  </a:outerShdw>
                </a:effectLst>
              </a:rPr>
              <a:t>вызывается наряд полиции.</a:t>
            </a:r>
          </a:p>
          <a:p>
            <a:pPr indent="457200" algn="just">
              <a:spcBef>
                <a:spcPts val="600"/>
              </a:spcBef>
              <a:spcAft>
                <a:spcPts val="600"/>
              </a:spcAft>
            </a:pPr>
            <a:r>
              <a:rPr lang="ru-RU" sz="2300" b="1" dirty="0" smtClean="0">
                <a:effectLst>
                  <a:outerShdw blurRad="38100" dist="38100" dir="2700000" algn="tl">
                    <a:srgbClr val="000000">
                      <a:alpha val="43137"/>
                    </a:srgbClr>
                  </a:outerShdw>
                </a:effectLst>
              </a:rPr>
              <a:t>Незаконная </a:t>
            </a:r>
            <a:r>
              <a:rPr lang="ru-RU" sz="2300" b="1" dirty="0">
                <a:effectLst>
                  <a:outerShdw blurRad="38100" dist="38100" dir="2700000" algn="tl">
                    <a:srgbClr val="000000">
                      <a:alpha val="43137"/>
                    </a:srgbClr>
                  </a:outerShdw>
                </a:effectLst>
              </a:rPr>
              <a:t>агитационная деятельность и подкуп избирателей </a:t>
            </a:r>
            <a:r>
              <a:rPr lang="ru-RU" sz="2300" b="1" dirty="0" smtClean="0">
                <a:effectLst>
                  <a:outerShdw blurRad="38100" dist="38100" dir="2700000" algn="tl">
                    <a:srgbClr val="000000">
                      <a:alpha val="43137"/>
                    </a:srgbClr>
                  </a:outerShdw>
                </a:effectLst>
              </a:rPr>
              <a:t>пресекается.</a:t>
            </a:r>
            <a:endParaRPr lang="ru-RU" sz="2300" b="1" dirty="0">
              <a:effectLst>
                <a:outerShdw blurRad="38100" dist="38100" dir="2700000" algn="tl">
                  <a:srgbClr val="000000">
                    <a:alpha val="43137"/>
                  </a:srgbClr>
                </a:outerShdw>
              </a:effectLst>
            </a:endParaRPr>
          </a:p>
          <a:p>
            <a:pPr indent="457200" algn="just">
              <a:spcBef>
                <a:spcPts val="600"/>
              </a:spcBef>
              <a:spcAft>
                <a:spcPts val="600"/>
              </a:spcAft>
            </a:pPr>
            <a:r>
              <a:rPr lang="ru-RU" sz="2300" b="1" dirty="0" smtClean="0">
                <a:effectLst>
                  <a:outerShdw blurRad="38100" dist="38100" dir="2700000" algn="tl">
                    <a:srgbClr val="000000">
                      <a:alpha val="43137"/>
                    </a:srgbClr>
                  </a:outerShdw>
                </a:effectLst>
              </a:rPr>
              <a:t>Члены </a:t>
            </a:r>
            <a:r>
              <a:rPr lang="ru-RU" sz="2300" b="1" dirty="0">
                <a:effectLst>
                  <a:outerShdw blurRad="38100" dist="38100" dir="2700000" algn="tl">
                    <a:srgbClr val="000000">
                      <a:alpha val="43137"/>
                    </a:srgbClr>
                  </a:outerShdw>
                </a:effectLst>
              </a:rPr>
              <a:t>комиссии рассматривают незамедлительно жалобу и </a:t>
            </a:r>
            <a:r>
              <a:rPr lang="ru-RU" sz="2300" b="1" dirty="0" smtClean="0">
                <a:effectLst>
                  <a:outerShdw blurRad="38100" dist="38100" dir="2700000" algn="tl">
                    <a:srgbClr val="000000">
                      <a:alpha val="43137"/>
                    </a:srgbClr>
                  </a:outerShdw>
                </a:effectLst>
              </a:rPr>
              <a:t>направляет обращение в правоохранительные органы для проведения проверки и привлечения к ответственности виновных лиц. </a:t>
            </a:r>
          </a:p>
          <a:p>
            <a:pPr indent="457200" algn="just">
              <a:spcBef>
                <a:spcPts val="600"/>
              </a:spcBef>
              <a:spcAft>
                <a:spcPts val="600"/>
              </a:spcAft>
            </a:pPr>
            <a:r>
              <a:rPr lang="ru-RU" sz="2300" b="1" dirty="0" smtClean="0">
                <a:effectLst>
                  <a:outerShdw blurRad="38100" dist="38100" dir="2700000" algn="tl">
                    <a:srgbClr val="000000">
                      <a:alpha val="43137"/>
                    </a:srgbClr>
                  </a:outerShdw>
                </a:effectLst>
              </a:rPr>
              <a:t>Заявителю вручают ответ, в копии которого он должен расписаться.</a:t>
            </a:r>
            <a:endParaRPr lang="ru-RU" sz="23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Проведение голосования на избирательном участке</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467544" y="2276872"/>
            <a:ext cx="8496944" cy="3785652"/>
          </a:xfrm>
          <a:prstGeom prst="rect">
            <a:avLst/>
          </a:prstGeom>
        </p:spPr>
        <p:txBody>
          <a:bodyPr wrap="square">
            <a:spAutoFit/>
          </a:bodyPr>
          <a:lstStyle/>
          <a:p>
            <a:pPr algn="ctr"/>
            <a:r>
              <a:rPr lang="ru-RU" sz="6000" b="1" dirty="0" smtClean="0">
                <a:solidFill>
                  <a:srgbClr val="F9FED2"/>
                </a:solidFill>
                <a:effectLst>
                  <a:outerShdw blurRad="38100" dist="38100" dir="2700000" algn="tl">
                    <a:srgbClr val="000000">
                      <a:alpha val="43137"/>
                    </a:srgbClr>
                  </a:outerShdw>
                </a:effectLst>
              </a:rPr>
              <a:t>Проведение голосования вне помещения для голосования</a:t>
            </a:r>
          </a:p>
        </p:txBody>
      </p:sp>
      <p:sp>
        <p:nvSpPr>
          <p:cNvPr id="7" name="Прямоугольник 6"/>
          <p:cNvSpPr/>
          <p:nvPr/>
        </p:nvSpPr>
        <p:spPr>
          <a:xfrm>
            <a:off x="2516669" y="692696"/>
            <a:ext cx="4197880" cy="1323439"/>
          </a:xfrm>
          <a:prstGeom prst="rect">
            <a:avLst/>
          </a:prstGeom>
        </p:spPr>
        <p:txBody>
          <a:bodyPr wrap="none">
            <a:spAutoFit/>
          </a:bodyPr>
          <a:lstStyle/>
          <a:p>
            <a:pPr lvl="0" algn="ctr" fontAlgn="base">
              <a:spcBef>
                <a:spcPct val="0"/>
              </a:spcBef>
              <a:spcAft>
                <a:spcPct val="0"/>
              </a:spcAft>
            </a:pPr>
            <a:r>
              <a:rPr lang="ru-RU"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en-US"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II</a:t>
            </a:r>
            <a:r>
              <a:rPr lang="ru-RU" sz="80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8000"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3123932"/>
          </a:xfrm>
          <a:prstGeom prst="rect">
            <a:avLst/>
          </a:prstGeom>
          <a:solidFill>
            <a:srgbClr val="0070C0">
              <a:alpha val="55000"/>
            </a:srgbClr>
          </a:solidFill>
        </p:spPr>
        <p:txBody>
          <a:bodyPr wrap="square">
            <a:spAutoFit/>
          </a:bodyPr>
          <a:lstStyle/>
          <a:p>
            <a:pPr algn="ctr">
              <a:spcBef>
                <a:spcPts val="600"/>
              </a:spcBef>
            </a:pPr>
            <a:r>
              <a:rPr lang="ru-RU" sz="2400" b="1" u="sng" dirty="0" smtClean="0">
                <a:solidFill>
                  <a:schemeClr val="bg1"/>
                </a:solidFill>
                <a:effectLst>
                  <a:outerShdw blurRad="38100" dist="38100" dir="2700000" algn="tl">
                    <a:srgbClr val="000000">
                      <a:alpha val="43137"/>
                    </a:srgbClr>
                  </a:outerShdw>
                </a:effectLst>
              </a:rPr>
              <a:t>Ситуация </a:t>
            </a:r>
            <a:r>
              <a:rPr lang="ru-RU" sz="2400" b="1" u="sng" dirty="0">
                <a:solidFill>
                  <a:schemeClr val="bg1"/>
                </a:solidFill>
                <a:effectLst>
                  <a:outerShdw blurRad="38100" dist="38100" dir="2700000" algn="tl">
                    <a:srgbClr val="000000">
                      <a:alpha val="43137"/>
                    </a:srgbClr>
                  </a:outerShdw>
                </a:effectLst>
              </a:rPr>
              <a:t>№ </a:t>
            </a:r>
            <a:r>
              <a:rPr lang="ru-RU" sz="2400" b="1" u="sng" dirty="0" smtClean="0">
                <a:solidFill>
                  <a:schemeClr val="bg1"/>
                </a:solidFill>
                <a:effectLst>
                  <a:outerShdw blurRad="38100" dist="38100" dir="2700000" algn="tl">
                    <a:srgbClr val="000000">
                      <a:alpha val="43137"/>
                    </a:srgbClr>
                  </a:outerShdw>
                </a:effectLst>
              </a:rPr>
              <a:t>15</a:t>
            </a:r>
            <a:r>
              <a:rPr lang="ru-RU" sz="2400" b="1" dirty="0">
                <a:solidFill>
                  <a:schemeClr val="bg1"/>
                </a:solidFill>
                <a:effectLst>
                  <a:outerShdw blurRad="38100" dist="38100" dir="2700000" algn="tl">
                    <a:srgbClr val="000000">
                      <a:alpha val="43137"/>
                    </a:srgbClr>
                  </a:outerShdw>
                </a:effectLst>
              </a:rPr>
              <a:t> </a:t>
            </a:r>
            <a:endParaRPr lang="en-US" sz="24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400" b="1" dirty="0">
              <a:solidFill>
                <a:schemeClr val="bg1"/>
              </a:solidFill>
              <a:effectLst>
                <a:outerShdw blurRad="38100" dist="38100" dir="2700000" algn="tl">
                  <a:srgbClr val="000000">
                    <a:alpha val="43137"/>
                  </a:srgbClr>
                </a:outerShdw>
              </a:effectLst>
            </a:endParaRPr>
          </a:p>
          <a:p>
            <a:pPr indent="457200" algn="just"/>
            <a:r>
              <a:rPr lang="ru-RU" sz="2200" b="1" dirty="0">
                <a:solidFill>
                  <a:schemeClr val="bg1"/>
                </a:solidFill>
                <a:effectLst>
                  <a:outerShdw blurRad="38100" dist="38100" dir="2700000" algn="tl">
                    <a:srgbClr val="000000">
                      <a:alpha val="43137"/>
                    </a:srgbClr>
                  </a:outerShdw>
                </a:effectLst>
              </a:rPr>
              <a:t>Председатель УИК объявляет о том, что через 30 минут члены комиссии выезжают для проведения голосования вне помещения для голосования и предлагает членам участковой комиссии с правом совещательного голоса и наблюдателям самостоятельно определиться кто из них примет участие в этой процедуре, при этом предупреждает о количестве мест в транспорте, чтобы доставить их к месту проведения голосования вне помещения для голосования</a:t>
            </a:r>
            <a:r>
              <a:rPr lang="ru-RU" sz="2200" b="1" dirty="0" smtClean="0">
                <a:solidFill>
                  <a:schemeClr val="bg1"/>
                </a:solidFill>
                <a:effectLst>
                  <a:outerShdw blurRad="38100" dist="38100" dir="2700000" algn="tl">
                    <a:srgbClr val="000000">
                      <a:alpha val="43137"/>
                    </a:srgbClr>
                  </a:outerShdw>
                </a:effectLst>
              </a:rPr>
              <a:t>.</a:t>
            </a:r>
            <a:endParaRPr lang="ru-RU" sz="22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sp>
        <p:nvSpPr>
          <p:cNvPr id="7" name="Прямоугольник 6"/>
          <p:cNvSpPr/>
          <p:nvPr/>
        </p:nvSpPr>
        <p:spPr>
          <a:xfrm>
            <a:off x="251520" y="4365104"/>
            <a:ext cx="8640960" cy="1107996"/>
          </a:xfrm>
          <a:prstGeom prst="rect">
            <a:avLst/>
          </a:prstGeom>
          <a:solidFill>
            <a:schemeClr val="tx2">
              <a:lumMod val="75000"/>
              <a:alpha val="30000"/>
            </a:schemeClr>
          </a:solidFill>
        </p:spPr>
        <p:txBody>
          <a:bodyPr wrap="square">
            <a:spAutoFit/>
          </a:bodyPr>
          <a:lstStyle/>
          <a:p>
            <a:pPr indent="457200" algn="just"/>
            <a:r>
              <a:rPr lang="ru-RU" sz="2200" b="1" dirty="0" smtClean="0">
                <a:solidFill>
                  <a:schemeClr val="bg1"/>
                </a:solidFill>
                <a:effectLst>
                  <a:outerShdw blurRad="38100" dist="38100" dir="2700000" algn="tl">
                    <a:srgbClr val="000000">
                      <a:alpha val="43137"/>
                    </a:srgbClr>
                  </a:outerShdw>
                </a:effectLst>
              </a:rPr>
              <a:t>Кандидат, присутствующий на избирательном участке выражает намерение тоже присутствовать при проведении голосования вне помещения для голосования. </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515565"/>
            <a:ext cx="8640960" cy="507831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x-none" sz="3600" b="1" smtClean="0"/>
              <a:t>В соответствии с пунктом 14 статьи 66 Федерального закона «Об основных гарантиях избирательных прав граждан и права на участие в референдуме граждан Российской Федерации»  при проведении голосования вне помещения для голосования вправе присутствовать члены комиссии с правом совещательного голоса, наблюдатели</a:t>
            </a:r>
            <a:r>
              <a:rPr lang="ru-RU" sz="3600" b="1" dirty="0" smtClean="0"/>
              <a:t>.</a:t>
            </a:r>
            <a:r>
              <a:rPr lang="ru-RU" sz="3600" b="1" dirty="0" smtClean="0">
                <a:effectLst>
                  <a:outerShdw blurRad="38100" dist="38100" dir="2700000" algn="tl">
                    <a:srgbClr val="000000">
                      <a:alpha val="43137"/>
                    </a:srgbClr>
                  </a:outerShdw>
                </a:effectLst>
              </a:rPr>
              <a:t> </a:t>
            </a:r>
            <a:endParaRPr lang="ru-RU" sz="36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2346561"/>
            <a:ext cx="8640960" cy="3416320"/>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ru-RU" sz="3600" b="1" dirty="0">
                <a:effectLst>
                  <a:outerShdw blurRad="38100" dist="38100" dir="2700000" algn="tl">
                    <a:srgbClr val="000000">
                      <a:alpha val="43137"/>
                    </a:srgbClr>
                  </a:outerShdw>
                </a:effectLst>
              </a:rPr>
              <a:t>Назначив себя наблюдателем, </a:t>
            </a:r>
            <a:endParaRPr lang="ru-RU" sz="3600" b="1" dirty="0" smtClean="0">
              <a:effectLst>
                <a:outerShdw blurRad="38100" dist="38100" dir="2700000" algn="tl">
                  <a:srgbClr val="000000">
                    <a:alpha val="43137"/>
                  </a:srgbClr>
                </a:outerShdw>
              </a:effectLst>
            </a:endParaRPr>
          </a:p>
          <a:p>
            <a:pPr algn="ctr"/>
            <a:r>
              <a:rPr lang="ru-RU" sz="3600" b="1" dirty="0" smtClean="0">
                <a:effectLst>
                  <a:outerShdw blurRad="38100" dist="38100" dir="2700000" algn="tl">
                    <a:srgbClr val="000000">
                      <a:alpha val="43137"/>
                    </a:srgbClr>
                  </a:outerShdw>
                </a:effectLst>
              </a:rPr>
              <a:t>кандидат </a:t>
            </a:r>
            <a:r>
              <a:rPr lang="ru-RU" sz="3600" b="1" u="sng" dirty="0">
                <a:effectLst>
                  <a:outerShdw blurRad="38100" dist="38100" dir="2700000" algn="tl">
                    <a:srgbClr val="000000">
                      <a:alpha val="43137"/>
                    </a:srgbClr>
                  </a:outerShdw>
                </a:effectLst>
              </a:rPr>
              <a:t>не </a:t>
            </a:r>
            <a:r>
              <a:rPr lang="ru-RU" sz="3600" b="1" u="sng" dirty="0" smtClean="0">
                <a:effectLst>
                  <a:outerShdw blurRad="38100" dist="38100" dir="2700000" algn="tl">
                    <a:srgbClr val="000000">
                      <a:alpha val="43137"/>
                    </a:srgbClr>
                  </a:outerShdw>
                </a:effectLst>
              </a:rPr>
              <a:t>утратил статус кандидата</a:t>
            </a:r>
            <a:r>
              <a:rPr lang="ru-RU" sz="3600" b="1" dirty="0" smtClean="0">
                <a:effectLst>
                  <a:outerShdw blurRad="38100" dist="38100" dir="2700000" algn="tl">
                    <a:srgbClr val="000000">
                      <a:alpha val="43137"/>
                    </a:srgbClr>
                  </a:outerShdw>
                </a:effectLst>
              </a:rPr>
              <a:t>. </a:t>
            </a:r>
          </a:p>
          <a:p>
            <a:pPr algn="ctr"/>
            <a:r>
              <a:rPr lang="ru-RU" sz="3600" b="1" dirty="0" smtClean="0">
                <a:effectLst>
                  <a:outerShdw blurRad="38100" dist="38100" dir="2700000" algn="tl">
                    <a:srgbClr val="000000">
                      <a:alpha val="43137"/>
                    </a:srgbClr>
                  </a:outerShdw>
                </a:effectLst>
              </a:rPr>
              <a:t>Следовательно</a:t>
            </a:r>
            <a:r>
              <a:rPr lang="ru-RU" sz="3600" b="1" dirty="0">
                <a:effectLst>
                  <a:outerShdw blurRad="38100" dist="38100" dir="2700000" algn="tl">
                    <a:srgbClr val="000000">
                      <a:alpha val="43137"/>
                    </a:srgbClr>
                  </a:outerShdw>
                </a:effectLst>
              </a:rPr>
              <a:t>, в этом статусе </a:t>
            </a:r>
            <a:r>
              <a:rPr lang="ru-RU" sz="3600" b="1" dirty="0" smtClean="0">
                <a:effectLst>
                  <a:outerShdw blurRad="38100" dist="38100" dir="2700000" algn="tl">
                    <a:srgbClr val="000000">
                      <a:alpha val="43137"/>
                    </a:srgbClr>
                  </a:outerShdw>
                </a:effectLst>
              </a:rPr>
              <a:t>он</a:t>
            </a:r>
          </a:p>
          <a:p>
            <a:pPr algn="ctr"/>
            <a:r>
              <a:rPr lang="ru-RU" sz="3600" b="1" dirty="0" smtClean="0">
                <a:effectLst>
                  <a:outerShdw blurRad="38100" dist="38100" dir="2700000" algn="tl">
                    <a:srgbClr val="000000">
                      <a:alpha val="43137"/>
                    </a:srgbClr>
                  </a:outerShdw>
                </a:effectLst>
              </a:rPr>
              <a:t> </a:t>
            </a:r>
            <a:r>
              <a:rPr lang="ru-RU" sz="3600" b="1" u="sng" dirty="0">
                <a:effectLst>
                  <a:outerShdw blurRad="38100" dist="38100" dir="2700000" algn="tl">
                    <a:srgbClr val="000000">
                      <a:alpha val="43137"/>
                    </a:srgbClr>
                  </a:outerShdw>
                </a:effectLst>
              </a:rPr>
              <a:t>не может </a:t>
            </a:r>
            <a:r>
              <a:rPr lang="ru-RU" sz="3600" b="1" dirty="0">
                <a:effectLst>
                  <a:outerShdw blurRad="38100" dist="38100" dir="2700000" algn="tl">
                    <a:srgbClr val="000000">
                      <a:alpha val="43137"/>
                    </a:srgbClr>
                  </a:outerShdw>
                </a:effectLst>
              </a:rPr>
              <a:t>принять участие в голосовании вне помещения для </a:t>
            </a:r>
            <a:r>
              <a:rPr lang="ru-RU" sz="3600" b="1" dirty="0" smtClean="0">
                <a:effectLst>
                  <a:outerShdw blurRad="38100" dist="38100" dir="2700000" algn="tl">
                    <a:srgbClr val="000000">
                      <a:alpha val="43137"/>
                    </a:srgbClr>
                  </a:outerShdw>
                </a:effectLst>
              </a:rPr>
              <a:t>голосования в качестве наблюдателя.</a:t>
            </a:r>
            <a:endParaRPr lang="ru-RU" sz="36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4231928"/>
          </a:xfrm>
          <a:prstGeom prst="rect">
            <a:avLst/>
          </a:prstGeom>
          <a:solidFill>
            <a:srgbClr val="0070C0">
              <a:alpha val="55000"/>
            </a:srgbClr>
          </a:solidFill>
        </p:spPr>
        <p:txBody>
          <a:bodyPr wrap="square">
            <a:spAutoFit/>
          </a:bodyPr>
          <a:lstStyle/>
          <a:p>
            <a:pPr algn="ctr">
              <a:spcBef>
                <a:spcPts val="600"/>
              </a:spcBef>
            </a:pPr>
            <a:r>
              <a:rPr lang="ru-RU" sz="2400" b="1" u="sng" dirty="0" smtClean="0">
                <a:solidFill>
                  <a:schemeClr val="bg1"/>
                </a:solidFill>
                <a:effectLst>
                  <a:outerShdw blurRad="38100" dist="38100" dir="2700000" algn="tl">
                    <a:srgbClr val="000000">
                      <a:alpha val="43137"/>
                    </a:srgbClr>
                  </a:outerShdw>
                </a:effectLst>
              </a:rPr>
              <a:t>Ситуация </a:t>
            </a:r>
            <a:r>
              <a:rPr lang="ru-RU" sz="2400" b="1" u="sng" dirty="0">
                <a:solidFill>
                  <a:schemeClr val="bg1"/>
                </a:solidFill>
                <a:effectLst>
                  <a:outerShdw blurRad="38100" dist="38100" dir="2700000" algn="tl">
                    <a:srgbClr val="000000">
                      <a:alpha val="43137"/>
                    </a:srgbClr>
                  </a:outerShdw>
                </a:effectLst>
              </a:rPr>
              <a:t>№ </a:t>
            </a:r>
            <a:r>
              <a:rPr lang="ru-RU" sz="2400" b="1" u="sng" dirty="0" smtClean="0">
                <a:solidFill>
                  <a:schemeClr val="bg1"/>
                </a:solidFill>
                <a:effectLst>
                  <a:outerShdw blurRad="38100" dist="38100" dir="2700000" algn="tl">
                    <a:srgbClr val="000000">
                      <a:alpha val="43137"/>
                    </a:srgbClr>
                  </a:outerShdw>
                </a:effectLst>
              </a:rPr>
              <a:t>16</a:t>
            </a:r>
            <a:endParaRPr lang="en-US" sz="24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2400" b="1" dirty="0">
              <a:solidFill>
                <a:schemeClr val="bg1"/>
              </a:solidFill>
              <a:effectLst>
                <a:outerShdw blurRad="38100" dist="38100" dir="2700000" algn="tl">
                  <a:srgbClr val="000000">
                    <a:alpha val="43137"/>
                  </a:srgbClr>
                </a:outerShdw>
              </a:effectLst>
            </a:endParaRPr>
          </a:p>
          <a:p>
            <a:pPr indent="457200" algn="just"/>
            <a:r>
              <a:rPr lang="ru-RU" sz="2400" b="1" dirty="0">
                <a:solidFill>
                  <a:schemeClr val="bg1"/>
                </a:solidFill>
                <a:effectLst>
                  <a:outerShdw blurRad="38100" dist="38100" dir="2700000" algn="tl">
                    <a:srgbClr val="000000">
                      <a:alpha val="43137"/>
                    </a:srgbClr>
                  </a:outerShdw>
                </a:effectLst>
              </a:rPr>
              <a:t>Председатель УИК объявляет о том, что через 30 минут члены комиссии выезжают для проведения голосования вне помещения для голосования и предлагает членам участковой комиссии с правом совещательного голоса и наблюдателям самостоятельно определиться кто из них примет участие в этой процедуре, при этом предупреждает, что свободных мест в транспорте участковой комиссии у них нет. Наблюдатели возмущаются и требуют организовать и предоставить им транспортное </a:t>
            </a:r>
            <a:r>
              <a:rPr lang="ru-RU" sz="2400" b="1" dirty="0" smtClean="0">
                <a:solidFill>
                  <a:schemeClr val="bg1"/>
                </a:solidFill>
                <a:effectLst>
                  <a:outerShdw blurRad="38100" dist="38100" dir="2700000" algn="tl">
                    <a:srgbClr val="000000">
                      <a:alpha val="43137"/>
                    </a:srgbClr>
                  </a:outerShdw>
                </a:effectLst>
              </a:rPr>
              <a:t>средство.</a:t>
            </a:r>
            <a:endParaRPr lang="ru-RU" sz="24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2038783"/>
            <a:ext cx="8640960" cy="403187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200" b="1" dirty="0">
                <a:effectLst>
                  <a:outerShdw blurRad="38100" dist="38100" dir="2700000" algn="tl">
                    <a:srgbClr val="000000">
                      <a:alpha val="43137"/>
                    </a:srgbClr>
                  </a:outerShdw>
                </a:effectLst>
              </a:rPr>
              <a:t>В соответствии с пунктом 14 статьи 66 Федерального закона «Об основных гарантиях избирательных прав граждан и права на участие в референдуме граждан Российской Федерации» комиссия должна обеспечить возможность выезда на голосование вне помещения не менее чем двум членам комиссии с правом совещательного </a:t>
            </a:r>
            <a:r>
              <a:rPr lang="ru-RU" sz="3200" b="1" dirty="0" smtClean="0">
                <a:effectLst>
                  <a:outerShdw blurRad="38100" dist="38100" dir="2700000" algn="tl">
                    <a:srgbClr val="000000">
                      <a:alpha val="43137"/>
                    </a:srgbClr>
                  </a:outerShdw>
                </a:effectLst>
              </a:rPr>
              <a:t>голоса.</a:t>
            </a:r>
            <a:endParaRPr lang="ru-RU" sz="32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47165"/>
            <a:ext cx="8640960" cy="58477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32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1026" name="Rectangle 2"/>
          <p:cNvSpPr>
            <a:spLocks noChangeArrowheads="1"/>
          </p:cNvSpPr>
          <p:nvPr/>
        </p:nvSpPr>
        <p:spPr bwMode="auto">
          <a:xfrm>
            <a:off x="215007" y="1268760"/>
            <a:ext cx="8677473" cy="3077766"/>
          </a:xfrm>
          <a:prstGeom prst="rect">
            <a:avLst/>
          </a:prstGeom>
          <a:solidFill>
            <a:schemeClr val="accent5">
              <a:lumMod val="75000"/>
              <a:alpha val="37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Ситуация № 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Times New Roman" pitchFamily="18" charset="0"/>
              </a:rPr>
              <a:t>Члены УИК с правом решающего голоса собрались перед открытием избирательного участка в неправомочном составе.</a:t>
            </a:r>
            <a:endParaRPr kumimoji="0" lang="ru-RU" sz="36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p:txBody>
      </p:sp>
      <p:sp>
        <p:nvSpPr>
          <p:cNvPr id="8" name="Прямоугольник 7"/>
          <p:cNvSpPr/>
          <p:nvPr/>
        </p:nvSpPr>
        <p:spPr>
          <a:xfrm>
            <a:off x="251520" y="5013176"/>
            <a:ext cx="8712968"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a:effectLst>
                  <a:outerShdw blurRad="38100" dist="38100" dir="2700000" algn="tl">
                    <a:srgbClr val="000000">
                      <a:alpha val="43137"/>
                    </a:srgbClr>
                  </a:outerShdw>
                </a:effectLst>
              </a:rPr>
              <a:t>Каковы действия комиссии в данной ситуации?</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4031873"/>
          </a:xfrm>
          <a:prstGeom prst="rect">
            <a:avLst/>
          </a:prstGeom>
          <a:solidFill>
            <a:srgbClr val="0070C0">
              <a:alpha val="55000"/>
            </a:srgbClr>
          </a:solidFill>
        </p:spPr>
        <p:txBody>
          <a:bodyPr wrap="square">
            <a:spAutoFit/>
          </a:bodyPr>
          <a:lstStyle/>
          <a:p>
            <a:pPr algn="ctr">
              <a:spcBef>
                <a:spcPts val="600"/>
              </a:spcBef>
            </a:pPr>
            <a:r>
              <a:rPr lang="ru-RU" sz="3200" b="1" u="sng" dirty="0" smtClean="0">
                <a:solidFill>
                  <a:schemeClr val="bg1"/>
                </a:solidFill>
                <a:effectLst>
                  <a:outerShdw blurRad="38100" dist="38100" dir="2700000" algn="tl">
                    <a:srgbClr val="000000">
                      <a:alpha val="43137"/>
                    </a:srgbClr>
                  </a:outerShdw>
                </a:effectLst>
              </a:rPr>
              <a:t>Ситуация </a:t>
            </a:r>
            <a:r>
              <a:rPr lang="ru-RU" sz="3200" b="1" u="sng" dirty="0">
                <a:solidFill>
                  <a:schemeClr val="bg1"/>
                </a:solidFill>
                <a:effectLst>
                  <a:outerShdw blurRad="38100" dist="38100" dir="2700000" algn="tl">
                    <a:srgbClr val="000000">
                      <a:alpha val="43137"/>
                    </a:srgbClr>
                  </a:outerShdw>
                </a:effectLst>
              </a:rPr>
              <a:t>№ </a:t>
            </a:r>
            <a:r>
              <a:rPr lang="ru-RU" sz="3200" b="1" u="sng" dirty="0" smtClean="0">
                <a:solidFill>
                  <a:schemeClr val="bg1"/>
                </a:solidFill>
                <a:effectLst>
                  <a:outerShdw blurRad="38100" dist="38100" dir="2700000" algn="tl">
                    <a:srgbClr val="000000">
                      <a:alpha val="43137"/>
                    </a:srgbClr>
                  </a:outerShdw>
                </a:effectLst>
              </a:rPr>
              <a:t>17</a:t>
            </a:r>
            <a:endParaRPr lang="en-US" sz="32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indent="457200" algn="just">
              <a:spcBef>
                <a:spcPts val="600"/>
              </a:spcBef>
              <a:spcAft>
                <a:spcPts val="600"/>
              </a:spcAft>
            </a:pPr>
            <a:r>
              <a:rPr lang="ru-RU" sz="3200" b="1" dirty="0">
                <a:solidFill>
                  <a:schemeClr val="bg1"/>
                </a:solidFill>
                <a:effectLst>
                  <a:outerShdw blurRad="38100" dist="38100" dir="2700000" algn="tl">
                    <a:srgbClr val="000000">
                      <a:alpha val="43137"/>
                    </a:srgbClr>
                  </a:outerShdw>
                </a:effectLst>
              </a:rPr>
              <a:t>Идет голосование вне помещения. К квартире избирателя подошли два члена участковой комиссии с правом решающего голоса и два наблюдателя.</a:t>
            </a:r>
          </a:p>
          <a:p>
            <a:pPr indent="457200" algn="just">
              <a:spcBef>
                <a:spcPts val="600"/>
              </a:spcBef>
              <a:spcAft>
                <a:spcPts val="600"/>
              </a:spcAft>
            </a:pPr>
            <a:r>
              <a:rPr lang="ru-RU" sz="3200" b="1" dirty="0">
                <a:solidFill>
                  <a:schemeClr val="bg1"/>
                </a:solidFill>
                <a:effectLst>
                  <a:outerShdw blurRad="38100" dist="38100" dir="2700000" algn="tl">
                    <a:srgbClr val="000000">
                      <a:alpha val="43137"/>
                    </a:srgbClr>
                  </a:outerShdw>
                </a:effectLst>
              </a:rPr>
              <a:t>Избиратель возражает против присутствия такого количества людей в своей </a:t>
            </a:r>
            <a:r>
              <a:rPr lang="ru-RU" sz="3200" b="1" dirty="0" smtClean="0">
                <a:solidFill>
                  <a:schemeClr val="bg1"/>
                </a:solidFill>
                <a:effectLst>
                  <a:outerShdw blurRad="38100" dist="38100" dir="2700000" algn="tl">
                    <a:srgbClr val="000000">
                      <a:alpha val="43137"/>
                    </a:srgbClr>
                  </a:outerShdw>
                </a:effectLst>
              </a:rPr>
              <a:t>квартире.</a:t>
            </a:r>
            <a:endParaRPr lang="ru-RU" sz="32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695291"/>
            <a:ext cx="8640960" cy="203132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just">
              <a:spcBef>
                <a:spcPts val="600"/>
              </a:spcBef>
              <a:spcAft>
                <a:spcPts val="600"/>
              </a:spcAft>
            </a:pPr>
            <a:r>
              <a:rPr lang="ru-RU" sz="2100" b="1" dirty="0">
                <a:effectLst>
                  <a:outerShdw blurRad="38100" dist="38100" dir="2700000" algn="tl">
                    <a:srgbClr val="000000">
                      <a:alpha val="43137"/>
                    </a:srgbClr>
                  </a:outerShdw>
                </a:effectLst>
              </a:rPr>
              <a:t>В соответствии со статьей 25 Конституции Российской Федерации жилище неприкосновенно. Никто не вправе проникать в жилище против воли проживающих в нем лиц иначе как в случаях, установленных федеральным законом, или на основании судебного решения. Законодательство о </a:t>
            </a:r>
            <a:r>
              <a:rPr lang="ru-RU" sz="2100" b="1" dirty="0" smtClean="0">
                <a:effectLst>
                  <a:outerShdw blurRad="38100" dist="38100" dir="2700000" algn="tl">
                    <a:srgbClr val="000000">
                      <a:alpha val="43137"/>
                    </a:srgbClr>
                  </a:outerShdw>
                </a:effectLst>
              </a:rPr>
              <a:t>выборах не </a:t>
            </a:r>
            <a:r>
              <a:rPr lang="ru-RU" sz="2100" b="1" dirty="0">
                <a:effectLst>
                  <a:outerShdw blurRad="38100" dist="38100" dir="2700000" algn="tl">
                    <a:srgbClr val="000000">
                      <a:alpha val="43137"/>
                    </a:srgbClr>
                  </a:outerShdw>
                </a:effectLst>
              </a:rPr>
              <a:t>предусматривает ограничение данного права гражданина</a:t>
            </a:r>
            <a:r>
              <a:rPr lang="ru-RU" sz="2100" b="1" dirty="0" smtClean="0">
                <a:effectLst>
                  <a:outerShdw blurRad="38100" dist="38100" dir="2700000" algn="tl">
                    <a:srgbClr val="000000">
                      <a:alpha val="43137"/>
                    </a:srgbClr>
                  </a:outerShdw>
                </a:effectLst>
              </a:rPr>
              <a:t>.</a:t>
            </a:r>
            <a:endParaRPr lang="ru-RU" sz="21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4077072"/>
            <a:ext cx="8640960" cy="2354491"/>
          </a:xfrm>
          <a:prstGeom prst="rect">
            <a:avLst/>
          </a:prstGeom>
          <a:solidFill>
            <a:schemeClr val="tx2">
              <a:lumMod val="75000"/>
              <a:alpha val="40000"/>
            </a:schemeClr>
          </a:solidFill>
        </p:spPr>
        <p:txBody>
          <a:bodyPr wrap="square">
            <a:spAutoFit/>
          </a:bodyPr>
          <a:lstStyle/>
          <a:p>
            <a:pPr indent="457200" algn="just">
              <a:spcBef>
                <a:spcPts val="600"/>
              </a:spcBef>
              <a:spcAft>
                <a:spcPts val="600"/>
              </a:spcAft>
            </a:pPr>
            <a:r>
              <a:rPr lang="ru-RU" sz="2100" b="1" dirty="0" smtClean="0">
                <a:solidFill>
                  <a:schemeClr val="bg1"/>
                </a:solidFill>
                <a:effectLst>
                  <a:outerShdw blurRad="38100" dist="38100" dir="2700000" algn="tl">
                    <a:srgbClr val="000000">
                      <a:alpha val="43137"/>
                    </a:srgbClr>
                  </a:outerShdw>
                </a:effectLst>
              </a:rPr>
              <a:t>Возможна другая ситуация: голосование проводят 1 член комиссии с правом решающего голоса и 2 наблюдателя. В этом случае необходимо разъяснить избирателю, что при голосовании должны присутствовать, как минимум, 2 человека (член УИК с правом решающего голоса и наблюдатель). Члены УИК составляют акт об инциденте и подписывают его вместе с наблюдателями, проводившими голосование вне помещения.</a:t>
            </a:r>
            <a:endParaRPr lang="ru-RU" sz="21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4785926"/>
          </a:xfrm>
          <a:prstGeom prst="rect">
            <a:avLst/>
          </a:prstGeom>
          <a:solidFill>
            <a:srgbClr val="0070C0">
              <a:alpha val="55000"/>
            </a:srgbClr>
          </a:solidFill>
        </p:spPr>
        <p:txBody>
          <a:bodyPr wrap="square">
            <a:spAutoFit/>
          </a:bodyPr>
          <a:lstStyle/>
          <a:p>
            <a:pPr algn="ctr">
              <a:spcBef>
                <a:spcPts val="600"/>
              </a:spcBef>
            </a:pPr>
            <a:r>
              <a:rPr lang="ru-RU" sz="3200" b="1" u="sng" dirty="0" smtClean="0">
                <a:solidFill>
                  <a:schemeClr val="bg1"/>
                </a:solidFill>
                <a:effectLst>
                  <a:outerShdw blurRad="38100" dist="38100" dir="2700000" algn="tl">
                    <a:srgbClr val="000000">
                      <a:alpha val="43137"/>
                    </a:srgbClr>
                  </a:outerShdw>
                </a:effectLst>
              </a:rPr>
              <a:t>Ситуация </a:t>
            </a:r>
            <a:r>
              <a:rPr lang="ru-RU" sz="3200" b="1" u="sng" dirty="0">
                <a:solidFill>
                  <a:schemeClr val="bg1"/>
                </a:solidFill>
                <a:effectLst>
                  <a:outerShdw blurRad="38100" dist="38100" dir="2700000" algn="tl">
                    <a:srgbClr val="000000">
                      <a:alpha val="43137"/>
                    </a:srgbClr>
                  </a:outerShdw>
                </a:effectLst>
              </a:rPr>
              <a:t>№ </a:t>
            </a:r>
            <a:r>
              <a:rPr lang="ru-RU" sz="3200" b="1" u="sng" dirty="0" smtClean="0">
                <a:solidFill>
                  <a:schemeClr val="bg1"/>
                </a:solidFill>
                <a:effectLst>
                  <a:outerShdw blurRad="38100" dist="38100" dir="2700000" algn="tl">
                    <a:srgbClr val="000000">
                      <a:alpha val="43137"/>
                    </a:srgbClr>
                  </a:outerShdw>
                </a:effectLst>
              </a:rPr>
              <a:t>18</a:t>
            </a:r>
            <a:endParaRPr lang="en-US" sz="32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algn="ctr"/>
            <a:r>
              <a:rPr lang="ru-RU" sz="3200" b="1" dirty="0">
                <a:solidFill>
                  <a:schemeClr val="bg1"/>
                </a:solidFill>
                <a:effectLst>
                  <a:outerShdw blurRad="38100" dist="38100" dir="2700000" algn="tl">
                    <a:srgbClr val="000000">
                      <a:alpha val="43137"/>
                    </a:srgbClr>
                  </a:outerShdw>
                </a:effectLst>
              </a:rPr>
              <a:t>Члены комиссии прибыли к избирателю для голосования вне помещения с последними бюллетенями. Бюллетень для голосования по одномандатному избирательному округу избиратель испортил. И обратился к членам комиссии с просьбой заменить испорченный бюллетень. </a:t>
            </a:r>
            <a:r>
              <a:rPr lang="ru-RU" sz="3200" b="1" dirty="0" smtClean="0">
                <a:solidFill>
                  <a:schemeClr val="bg1"/>
                </a:solidFill>
                <a:effectLst>
                  <a:outerShdw blurRad="38100" dist="38100" dir="2700000" algn="tl">
                    <a:srgbClr val="000000">
                      <a:alpha val="43137"/>
                    </a:srgbClr>
                  </a:outerShdw>
                </a:effectLst>
              </a:rPr>
              <a:t>У членов </a:t>
            </a:r>
            <a:r>
              <a:rPr lang="ru-RU" sz="3200" b="1" dirty="0">
                <a:solidFill>
                  <a:schemeClr val="bg1"/>
                </a:solidFill>
                <a:effectLst>
                  <a:outerShdw blurRad="38100" dist="38100" dir="2700000" algn="tl">
                    <a:srgbClr val="000000">
                      <a:alpha val="43137"/>
                    </a:srgbClr>
                  </a:outerShdw>
                </a:effectLst>
              </a:rPr>
              <a:t>комиссии не оказалось чистых бланков </a:t>
            </a:r>
            <a:r>
              <a:rPr lang="ru-RU" sz="3200" b="1" dirty="0" smtClean="0">
                <a:solidFill>
                  <a:schemeClr val="bg1"/>
                </a:solidFill>
                <a:effectLst>
                  <a:outerShdw blurRad="38100" dist="38100" dir="2700000" algn="tl">
                    <a:srgbClr val="000000">
                      <a:alpha val="43137"/>
                    </a:srgbClr>
                  </a:outerShdw>
                </a:effectLst>
              </a:rPr>
              <a:t>бюллетеней .</a:t>
            </a:r>
            <a:endParaRPr lang="ru-RU" sz="32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2064623"/>
            <a:ext cx="8640960" cy="3970318"/>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600" b="1" dirty="0" smtClean="0">
                <a:effectLst>
                  <a:outerShdw blurRad="38100" dist="38100" dir="2700000" algn="tl">
                    <a:srgbClr val="000000">
                      <a:alpha val="43137"/>
                    </a:srgbClr>
                  </a:outerShdw>
                </a:effectLst>
              </a:rPr>
              <a:t>Избирателю </a:t>
            </a:r>
            <a:r>
              <a:rPr lang="ru-RU" sz="3600" b="1" dirty="0">
                <a:effectLst>
                  <a:outerShdw blurRad="38100" dist="38100" dir="2700000" algn="tl">
                    <a:srgbClr val="000000">
                      <a:alpha val="43137"/>
                    </a:srgbClr>
                  </a:outerShdw>
                </a:effectLst>
              </a:rPr>
              <a:t>разъясняют, что членам УИК необходимо вернуться на избирательный участок за бюллетенем. На основании полученного заявления, члены УИК получают дополнительно бюллетень и возвращаются к избирателю для </a:t>
            </a:r>
            <a:r>
              <a:rPr lang="ru-RU" sz="3600" b="1" dirty="0" smtClean="0">
                <a:effectLst>
                  <a:outerShdw blurRad="38100" dist="38100" dir="2700000" algn="tl">
                    <a:srgbClr val="000000">
                      <a:alpha val="43137"/>
                    </a:srgbClr>
                  </a:outerShdw>
                </a:effectLst>
              </a:rPr>
              <a:t>голосования.</a:t>
            </a:r>
            <a:endParaRPr lang="ru-RU" sz="36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16387"/>
            <a:ext cx="8640960" cy="646331"/>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36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3877985"/>
          </a:xfrm>
          <a:prstGeom prst="rect">
            <a:avLst/>
          </a:prstGeom>
          <a:solidFill>
            <a:srgbClr val="0070C0">
              <a:alpha val="55000"/>
            </a:srgbClr>
          </a:solidFill>
        </p:spPr>
        <p:txBody>
          <a:bodyPr wrap="square">
            <a:spAutoFit/>
          </a:bodyPr>
          <a:lstStyle/>
          <a:p>
            <a:pPr algn="ctr">
              <a:spcBef>
                <a:spcPts val="600"/>
              </a:spcBef>
            </a:pPr>
            <a:r>
              <a:rPr lang="ru-RU" sz="3200" b="1" u="sng" dirty="0" smtClean="0">
                <a:solidFill>
                  <a:schemeClr val="bg1"/>
                </a:solidFill>
                <a:effectLst>
                  <a:outerShdw blurRad="38100" dist="38100" dir="2700000" algn="tl">
                    <a:srgbClr val="000000">
                      <a:alpha val="43137"/>
                    </a:srgbClr>
                  </a:outerShdw>
                </a:effectLst>
              </a:rPr>
              <a:t>Ситуация </a:t>
            </a:r>
            <a:r>
              <a:rPr lang="ru-RU" sz="3200" b="1" u="sng" dirty="0">
                <a:solidFill>
                  <a:schemeClr val="bg1"/>
                </a:solidFill>
                <a:effectLst>
                  <a:outerShdw blurRad="38100" dist="38100" dir="2700000" algn="tl">
                    <a:srgbClr val="000000">
                      <a:alpha val="43137"/>
                    </a:srgbClr>
                  </a:outerShdw>
                </a:effectLst>
              </a:rPr>
              <a:t>№ </a:t>
            </a:r>
            <a:r>
              <a:rPr lang="ru-RU" sz="3200" b="1" u="sng" dirty="0" smtClean="0">
                <a:solidFill>
                  <a:schemeClr val="bg1"/>
                </a:solidFill>
                <a:effectLst>
                  <a:outerShdw blurRad="38100" dist="38100" dir="2700000" algn="tl">
                    <a:srgbClr val="000000">
                      <a:alpha val="43137"/>
                    </a:srgbClr>
                  </a:outerShdw>
                </a:effectLst>
              </a:rPr>
              <a:t>19</a:t>
            </a:r>
            <a:endParaRPr lang="en-US" sz="32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r>
              <a:rPr lang="ru-RU" sz="3200" b="1" dirty="0">
                <a:solidFill>
                  <a:schemeClr val="bg1"/>
                </a:solidFill>
                <a:effectLst>
                  <a:outerShdw blurRad="38100" dist="38100" dir="2700000" algn="tl">
                    <a:srgbClr val="000000">
                      <a:alpha val="43137"/>
                    </a:srgbClr>
                  </a:outerShdw>
                </a:effectLst>
              </a:rPr>
              <a:t>При выезде на голосование вне помещения для голосования выяснилось, что избиратель в связи с состоянием здоровья не может самостоятельно проголосовать. Избиратель просит членов комиссии помочь проголосовать</a:t>
            </a:r>
            <a:r>
              <a:rPr lang="ru-RU" sz="3200" b="1" dirty="0" smtClean="0">
                <a:solidFill>
                  <a:schemeClr val="bg1"/>
                </a:solidFill>
                <a:effectLst>
                  <a:outerShdw blurRad="38100" dist="38100" dir="2700000" algn="tl">
                    <a:srgbClr val="000000">
                      <a:alpha val="43137"/>
                    </a:srgbClr>
                  </a:outerShdw>
                </a:effectLst>
              </a:rPr>
              <a:t>.</a:t>
            </a:r>
            <a:endParaRPr lang="ru-RU" sz="32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777171"/>
            <a:ext cx="8640960" cy="243143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1900" b="1" dirty="0">
                <a:effectLst>
                  <a:outerShdw blurRad="38100" dist="38100" dir="2700000" algn="tl">
                    <a:srgbClr val="000000">
                      <a:alpha val="43137"/>
                    </a:srgbClr>
                  </a:outerShdw>
                </a:effectLst>
              </a:rPr>
              <a:t>В соответствии с пунктом 10 статьи 64 Федерального закона «Об основных гарантиях избирательных прав граждан и права на участие в референдуме граждан Российской Федерации» избиратель, не имеющий возможности самостоятельно расписаться в получении бюллетеня или заполнить бюллетень, </a:t>
            </a:r>
            <a:r>
              <a:rPr lang="ru-RU" sz="1900" b="1" u="sng" dirty="0">
                <a:solidFill>
                  <a:srgbClr val="FFFF00"/>
                </a:solidFill>
                <a:effectLst>
                  <a:outerShdw blurRad="38100" dist="38100" dir="2700000" algn="tl">
                    <a:srgbClr val="000000">
                      <a:alpha val="43137"/>
                    </a:srgbClr>
                  </a:outerShdw>
                </a:effectLst>
              </a:rPr>
              <a:t>вправе</a:t>
            </a:r>
            <a:r>
              <a:rPr lang="ru-RU" sz="1900" b="1" dirty="0">
                <a:effectLst>
                  <a:outerShdw blurRad="38100" dist="38100" dir="2700000" algn="tl">
                    <a:srgbClr val="000000">
                      <a:alpha val="43137"/>
                    </a:srgbClr>
                  </a:outerShdw>
                </a:effectLst>
              </a:rPr>
              <a:t> воспользоваться для этого помощью другого избирателя, не являющегося членом комиссии, зарегистрированным кандидатом, уполномоченным представителем избирательного объединения, доверенным лицом кандидата, избирательного объединения, наблюдателем</a:t>
            </a:r>
            <a:r>
              <a:rPr lang="ru-RU" sz="1900" b="1" dirty="0" smtClean="0">
                <a:effectLst>
                  <a:outerShdw blurRad="38100" dist="38100" dir="2700000" algn="tl">
                    <a:srgbClr val="000000">
                      <a:alpha val="43137"/>
                    </a:srgbClr>
                  </a:outerShdw>
                </a:effectLst>
              </a:rPr>
              <a:t>.</a:t>
            </a: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4725144"/>
            <a:ext cx="8640960" cy="1938992"/>
          </a:xfrm>
          <a:prstGeom prst="rect">
            <a:avLst/>
          </a:prstGeom>
          <a:solidFill>
            <a:schemeClr val="tx2">
              <a:lumMod val="75000"/>
              <a:alpha val="40000"/>
            </a:schemeClr>
          </a:solidFill>
        </p:spPr>
        <p:txBody>
          <a:bodyPr wrap="square">
            <a:spAutoFit/>
          </a:bodyPr>
          <a:lstStyle/>
          <a:p>
            <a:pPr indent="457200" algn="just">
              <a:spcBef>
                <a:spcPts val="600"/>
              </a:spcBef>
              <a:spcAft>
                <a:spcPts val="600"/>
              </a:spcAft>
            </a:pPr>
            <a:r>
              <a:rPr lang="ru-RU" sz="2000" b="1" dirty="0">
                <a:solidFill>
                  <a:schemeClr val="bg1"/>
                </a:solidFill>
              </a:rPr>
              <a:t>В </a:t>
            </a:r>
            <a:r>
              <a:rPr lang="ru-RU" sz="2000" b="1" dirty="0" smtClean="0">
                <a:solidFill>
                  <a:schemeClr val="bg1"/>
                </a:solidFill>
              </a:rPr>
              <a:t>заявлении </a:t>
            </a:r>
            <a:r>
              <a:rPr lang="ru-RU" sz="2000" b="1" dirty="0">
                <a:solidFill>
                  <a:schemeClr val="bg1"/>
                </a:solidFill>
              </a:rPr>
              <a:t>избирателя о предоставлении ему возможности проголосовать вне помещения для голосования необходимо указать фамилию, имя, отчество, серию и номер паспорта или документа, заменяющего паспорт, лица, оказывающего помощь избирателю. В дальнейшем указанная информация переносится в соответствующую графу списка </a:t>
            </a:r>
            <a:r>
              <a:rPr lang="ru-RU" sz="2000" b="1" dirty="0" smtClean="0">
                <a:solidFill>
                  <a:schemeClr val="bg1"/>
                </a:solidFill>
              </a:rPr>
              <a:t>избирателей</a:t>
            </a:r>
            <a:r>
              <a:rPr lang="ru-RU" sz="2000" b="1" dirty="0" smtClean="0">
                <a:solidFill>
                  <a:schemeClr val="bg1"/>
                </a:solidFill>
                <a:effectLst>
                  <a:outerShdw blurRad="38100" dist="38100" dir="2700000" algn="tl">
                    <a:srgbClr val="000000">
                      <a:alpha val="43137"/>
                    </a:srgbClr>
                  </a:outerShdw>
                </a:effectLst>
              </a:rPr>
              <a:t>.</a:t>
            </a:r>
            <a:endParaRPr lang="ru-RU" sz="2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3801041"/>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Развитие ситуации</a:t>
            </a:r>
            <a:endParaRPr lang="en-US" sz="3600" b="1" u="sng" dirty="0" smtClean="0">
              <a:solidFill>
                <a:schemeClr val="bg1"/>
              </a:solidFill>
              <a:effectLst>
                <a:outerShdw blurRad="38100" dist="38100" dir="2700000" algn="tl">
                  <a:srgbClr val="000000">
                    <a:alpha val="43137"/>
                  </a:srgbClr>
                </a:outerShdw>
              </a:effectLst>
            </a:endParaRPr>
          </a:p>
          <a:p>
            <a:pPr algn="ctr">
              <a:spcBef>
                <a:spcPts val="600"/>
              </a:spcBef>
            </a:pPr>
            <a:endParaRPr lang="ru-RU" sz="2000" b="1" dirty="0">
              <a:solidFill>
                <a:schemeClr val="bg1"/>
              </a:solidFill>
              <a:effectLst>
                <a:outerShdw blurRad="38100" dist="38100" dir="2700000" algn="tl">
                  <a:srgbClr val="000000">
                    <a:alpha val="43137"/>
                  </a:srgbClr>
                </a:outerShdw>
              </a:effectLst>
            </a:endParaRPr>
          </a:p>
          <a:p>
            <a:pPr algn="ctr"/>
            <a:r>
              <a:rPr lang="ru-RU" sz="3600" b="1" dirty="0" smtClean="0">
                <a:solidFill>
                  <a:schemeClr val="bg1"/>
                </a:solidFill>
                <a:effectLst>
                  <a:outerShdw blurRad="38100" dist="38100" dir="2700000" algn="tl">
                    <a:srgbClr val="000000">
                      <a:alpha val="43137"/>
                    </a:srgbClr>
                  </a:outerShdw>
                </a:effectLst>
              </a:rPr>
              <a:t>Приглашенная </a:t>
            </a:r>
            <a:r>
              <a:rPr lang="ru-RU" sz="3600" b="1" dirty="0">
                <a:solidFill>
                  <a:schemeClr val="bg1"/>
                </a:solidFill>
                <a:effectLst>
                  <a:outerShdw blurRad="38100" dist="38100" dir="2700000" algn="tl">
                    <a:srgbClr val="000000">
                      <a:alpha val="43137"/>
                    </a:srgbClr>
                  </a:outerShdw>
                </a:effectLst>
              </a:rPr>
              <a:t>для оказания помощи в голосовании избирателю соседка решила воспользоваться ситуацией и требует от избирательной комиссии предоставить </a:t>
            </a:r>
            <a:r>
              <a:rPr lang="ru-RU" sz="3600" b="1" dirty="0" smtClean="0">
                <a:solidFill>
                  <a:schemeClr val="bg1"/>
                </a:solidFill>
                <a:effectLst>
                  <a:outerShdw blurRad="38100" dist="38100" dir="2700000" algn="tl">
                    <a:srgbClr val="000000">
                      <a:alpha val="43137"/>
                    </a:srgbClr>
                  </a:outerShdw>
                </a:effectLst>
              </a:rPr>
              <a:t>также и ей </a:t>
            </a:r>
            <a:r>
              <a:rPr lang="ru-RU" sz="3600" b="1" dirty="0">
                <a:solidFill>
                  <a:schemeClr val="bg1"/>
                </a:solidFill>
                <a:effectLst>
                  <a:outerShdw blurRad="38100" dist="38100" dir="2700000" algn="tl">
                    <a:srgbClr val="000000">
                      <a:alpha val="43137"/>
                    </a:srgbClr>
                  </a:outerShdw>
                </a:effectLst>
              </a:rPr>
              <a:t>возможность </a:t>
            </a:r>
            <a:r>
              <a:rPr lang="ru-RU" sz="3600" b="1" dirty="0" smtClean="0">
                <a:solidFill>
                  <a:schemeClr val="bg1"/>
                </a:solidFill>
                <a:effectLst>
                  <a:outerShdw blurRad="38100" dist="38100" dir="2700000" algn="tl">
                    <a:srgbClr val="000000">
                      <a:alpha val="43137"/>
                    </a:srgbClr>
                  </a:outerShdw>
                </a:effectLst>
              </a:rPr>
              <a:t>проголосовать.</a:t>
            </a:r>
            <a:endParaRPr lang="ru-RU" sz="36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5733256"/>
            <a:ext cx="871296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b="1" dirty="0">
                <a:effectLst>
                  <a:outerShdw blurRad="38100" dist="38100" dir="2700000" algn="tl">
                    <a:srgbClr val="000000">
                      <a:alpha val="43137"/>
                    </a:srgbClr>
                  </a:outerShdw>
                </a:effectLst>
              </a:rPr>
              <a:t>Каковы действия </a:t>
            </a:r>
            <a:r>
              <a:rPr lang="ru-RU" sz="3600" b="1" dirty="0" smtClean="0">
                <a:effectLst>
                  <a:outerShdw blurRad="38100" dist="38100" dir="2700000" algn="tl">
                    <a:srgbClr val="000000">
                      <a:alpha val="43137"/>
                    </a:srgbClr>
                  </a:outerShdw>
                </a:effectLst>
              </a:rPr>
              <a:t>УИК?</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521079"/>
            <a:ext cx="8640960" cy="4616648"/>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2100" b="1" dirty="0">
                <a:effectLst>
                  <a:outerShdw blurRad="38100" dist="38100" dir="2700000" algn="tl">
                    <a:srgbClr val="000000">
                      <a:alpha val="43137"/>
                    </a:srgbClr>
                  </a:outerShdw>
                </a:effectLst>
              </a:rPr>
              <a:t>В соответствии со статьей 66 Федерального закона «Об основных гарантиях избирательных прав граждан и права на участие в референдуме граждан Российской Федерации» избиратель должен обратиться в избирательную комиссию с письменным заявлением или устным обращением (в том числе переданным при содействии других лиц) о предоставлении ему возможности проголосовать вне помещения для голосования. Участковая комиссия регистрирует все поданные заявления (устные обращения) в специальном реестре. Заявления (устные обращения) могут быть поданы не позднее чем за шесть часов до окончания времени голосования. Заявление (устное обращение), поступившее позднее указанного срока, не подлежит удовлетворению, о чем избиратель, либо лицо, оказавшее содействие в передаче обращения, уведомляется устно непосредственно в момент принятия заявления (устного обращения).</a:t>
            </a: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980728"/>
            <a:ext cx="8657076" cy="4216539"/>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20</a:t>
            </a:r>
            <a:endParaRPr lang="en-US" sz="40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b="1" dirty="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r>
              <a:rPr lang="ru-RU" sz="4000" b="1" dirty="0">
                <a:solidFill>
                  <a:schemeClr val="bg1"/>
                </a:solidFill>
                <a:effectLst>
                  <a:outerShdw blurRad="38100" dist="38100" dir="2700000" algn="tl">
                    <a:srgbClr val="000000">
                      <a:alpha val="43137"/>
                    </a:srgbClr>
                  </a:outerShdw>
                </a:effectLst>
              </a:rPr>
              <a:t>Члены УИК, проводившие голосование вне помещения для голосования, не вернулись до 20.00 часов на избирательный участок</a:t>
            </a:r>
            <a:r>
              <a:rPr lang="ru-RU" sz="4000" b="1" dirty="0" smtClean="0">
                <a:solidFill>
                  <a:schemeClr val="bg1"/>
                </a:solidFill>
                <a:effectLst>
                  <a:outerShdw blurRad="38100" dist="38100" dir="2700000" algn="tl">
                    <a:srgbClr val="000000">
                      <a:alpha val="43137"/>
                    </a:srgbClr>
                  </a:outerShdw>
                </a:effectLst>
              </a:rPr>
              <a:t>.</a:t>
            </a:r>
            <a:endParaRPr lang="ru-RU" sz="40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21288"/>
            <a:ext cx="8712968" cy="58477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dirty="0">
                <a:effectLst>
                  <a:outerShdw blurRad="38100" dist="38100" dir="2700000" algn="tl">
                    <a:srgbClr val="000000">
                      <a:alpha val="43137"/>
                    </a:srgbClr>
                  </a:outerShdw>
                </a:effectLst>
              </a:rPr>
              <a:t>Каковы действия </a:t>
            </a:r>
            <a:r>
              <a:rPr lang="ru-RU" sz="3200" b="1" dirty="0" smtClean="0">
                <a:effectLst>
                  <a:outerShdw blurRad="38100" dist="38100" dir="2700000" algn="tl">
                    <a:srgbClr val="000000">
                      <a:alpha val="43137"/>
                    </a:srgbClr>
                  </a:outerShdw>
                </a:effectLst>
              </a:rPr>
              <a:t>УИК?</a:t>
            </a:r>
            <a:endParaRPr lang="ru-RU" sz="32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628800"/>
            <a:ext cx="8640960" cy="2308324"/>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3600" b="1" dirty="0" smtClean="0">
                <a:solidFill>
                  <a:schemeClr val="bg1"/>
                </a:solidFill>
                <a:effectLst>
                  <a:outerShdw blurRad="38100" dist="38100" dir="2700000" algn="tl">
                    <a:srgbClr val="000000">
                      <a:alpha val="43137"/>
                    </a:srgbClr>
                  </a:outerShdw>
                </a:effectLst>
              </a:rPr>
              <a:t>До возвращения отсутствующих членов комиссии можно пересчитать и погасить неиспользованные и испорченные избирательные бюллетени. </a:t>
            </a: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III</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
        <p:nvSpPr>
          <p:cNvPr id="8" name="Прямоугольник 7"/>
          <p:cNvSpPr/>
          <p:nvPr/>
        </p:nvSpPr>
        <p:spPr>
          <a:xfrm>
            <a:off x="251520" y="4293096"/>
            <a:ext cx="8640960" cy="2246769"/>
          </a:xfrm>
          <a:prstGeom prst="rect">
            <a:avLst/>
          </a:prstGeom>
          <a:solidFill>
            <a:schemeClr val="tx2">
              <a:lumMod val="75000"/>
              <a:alpha val="40000"/>
            </a:schemeClr>
          </a:solidFill>
        </p:spPr>
        <p:txBody>
          <a:bodyPr wrap="square">
            <a:spAutoFit/>
          </a:bodyPr>
          <a:lstStyle/>
          <a:p>
            <a:pPr indent="457200" algn="just">
              <a:spcBef>
                <a:spcPts val="600"/>
              </a:spcBef>
              <a:spcAft>
                <a:spcPts val="600"/>
              </a:spcAft>
            </a:pPr>
            <a:r>
              <a:rPr lang="ru-RU" sz="2800" b="1" dirty="0" smtClean="0">
                <a:solidFill>
                  <a:schemeClr val="bg1"/>
                </a:solidFill>
                <a:effectLst>
                  <a:outerShdw blurRad="38100" dist="38100" dir="2700000" algn="tl">
                    <a:srgbClr val="000000">
                      <a:alpha val="43137"/>
                    </a:srgbClr>
                  </a:outerShdw>
                </a:effectLst>
              </a:rPr>
              <a:t>Если участковая комиссия не смогла дозвониться до членов УИК, отправившихся по адресам избирателей, не смогла определить их местонахождение, то необходимо сообщить об этом в полицию и в ТИК.</a:t>
            </a:r>
            <a:endParaRPr lang="ru-RU" sz="28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1412776"/>
            <a:ext cx="8640960" cy="1477328"/>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Необходимо открыть избирательный участок, начать обязательную процедуру голосования в целях соблюдения гарантии избирательных прав граждан, кандидатов, политических партий. Правомочный состав УИК необходим для принятия решения УИК, в том числе об итогах голосования по результатам подсчета голосов. Одновременно необходимо известить о случившемся ТИК. </a:t>
            </a:r>
          </a:p>
        </p:txBody>
      </p:sp>
      <p:sp>
        <p:nvSpPr>
          <p:cNvPr id="7" name="Прямоугольник 6"/>
          <p:cNvSpPr/>
          <p:nvPr/>
        </p:nvSpPr>
        <p:spPr>
          <a:xfrm>
            <a:off x="251520" y="5445224"/>
            <a:ext cx="864096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indent="457200" algn="just" eaLnBrk="0" fontAlgn="base" hangingPunct="0">
              <a:spcBef>
                <a:spcPct val="0"/>
              </a:spcBef>
              <a:spcAft>
                <a:spcPct val="0"/>
              </a:spcAft>
            </a:pPr>
            <a:r>
              <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Поэтому решением ТИК в состав комиссии назначено два члена комиссии из резерва состава участковой избирательной комиссии. Члены УИК с решением ТИК прибыли на избирательный участок.</a:t>
            </a:r>
            <a:endPar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p:txBody>
      </p:sp>
      <p:sp>
        <p:nvSpPr>
          <p:cNvPr id="8" name="Прямоугольник 7"/>
          <p:cNvSpPr/>
          <p:nvPr/>
        </p:nvSpPr>
        <p:spPr>
          <a:xfrm>
            <a:off x="251520" y="3284984"/>
            <a:ext cx="8640960" cy="1754326"/>
          </a:xfrm>
          <a:prstGeom prst="rect">
            <a:avLst/>
          </a:prstGeom>
          <a:gradFill>
            <a:gsLst>
              <a:gs pos="0">
                <a:schemeClr val="accent1">
                  <a:shade val="51000"/>
                  <a:satMod val="130000"/>
                  <a:alpha val="62000"/>
                </a:schemeClr>
              </a:gs>
              <a:gs pos="80000">
                <a:schemeClr val="accent1">
                  <a:shade val="93000"/>
                  <a:satMod val="130000"/>
                </a:schemeClr>
              </a:gs>
              <a:gs pos="100000">
                <a:schemeClr val="accent1">
                  <a:shade val="94000"/>
                  <a:satMod val="135000"/>
                  <a:alpha val="52000"/>
                </a:schemeClr>
              </a:gs>
            </a:gsLst>
          </a:gradFill>
        </p:spPr>
        <p:style>
          <a:lnRef idx="1">
            <a:schemeClr val="accent1"/>
          </a:lnRef>
          <a:fillRef idx="3">
            <a:schemeClr val="accent1"/>
          </a:fillRef>
          <a:effectRef idx="2">
            <a:schemeClr val="accent1"/>
          </a:effectRef>
          <a:fontRef idx="minor">
            <a:schemeClr val="lt1"/>
          </a:fontRef>
        </p:style>
        <p:txBody>
          <a:bodyPr wrap="square">
            <a:spAutoFit/>
          </a:bodyPr>
          <a:lstStyle/>
          <a:p>
            <a:pPr lvl="0" indent="457200" algn="just" fontAlgn="base">
              <a:spcBef>
                <a:spcPct val="0"/>
              </a:spcBef>
              <a:spcAft>
                <a:spcPct val="0"/>
              </a:spcAft>
            </a:pPr>
            <a:r>
              <a:rPr kumimoji="0" lang="ru-RU" altLang="ja-JP" b="1" i="0" u="sng" strike="noStrike" cap="none" normalizeH="0" baseline="0" dirty="0" smtClean="0">
                <a:ln>
                  <a:noFill/>
                </a:ln>
                <a:solidFill>
                  <a:srgbClr val="FF0000"/>
                </a:solidFill>
                <a:ea typeface="Andale Sans UI"/>
                <a:cs typeface="Times New Roman" pitchFamily="18" charset="0"/>
              </a:rPr>
              <a:t>Обращаем Ваше внимание!</a:t>
            </a:r>
            <a:r>
              <a:rPr kumimoji="0" lang="ru-RU" altLang="ja-JP" b="1" i="0" u="none" strike="noStrike" cap="none" normalizeH="0" baseline="0" dirty="0" smtClean="0">
                <a:ln>
                  <a:noFill/>
                </a:ln>
                <a:solidFill>
                  <a:schemeClr val="bg1">
                    <a:lumMod val="95000"/>
                  </a:schemeClr>
                </a:solidFill>
                <a:ea typeface="Andale Sans UI"/>
                <a:cs typeface="Times New Roman" pitchFamily="18" charset="0"/>
              </a:rPr>
              <a:t> </a:t>
            </a:r>
            <a:r>
              <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 3 члена комиссии из 5 – это правомочный состав комиссии. Сложность у комиссии возникла с вопросом о понимании, что до конца дня голосования возможно у них не будет необходимого количества, а именно более половины от установленной численности УИК для подписания протокола об итогах голосования. Также комиссии необходимо организовать голосование вне помещения для голосования.</a:t>
            </a:r>
            <a:endPar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p:txBody>
      </p:sp>
      <p:sp>
        <p:nvSpPr>
          <p:cNvPr id="10" name="Rectangle 1"/>
          <p:cNvSpPr>
            <a:spLocks noChangeArrowheads="1"/>
          </p:cNvSpPr>
          <p:nvPr/>
        </p:nvSpPr>
        <p:spPr bwMode="auto">
          <a:xfrm>
            <a:off x="251520" y="908720"/>
            <a:ext cx="8640960" cy="369332"/>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467544" y="2276872"/>
            <a:ext cx="8496944" cy="3139321"/>
          </a:xfrm>
          <a:prstGeom prst="rect">
            <a:avLst/>
          </a:prstGeom>
        </p:spPr>
        <p:txBody>
          <a:bodyPr wrap="square">
            <a:spAutoFit/>
          </a:bodyPr>
          <a:lstStyle/>
          <a:p>
            <a:pPr algn="ctr"/>
            <a:r>
              <a:rPr lang="ru-RU" sz="6600" b="1" dirty="0" smtClean="0">
                <a:solidFill>
                  <a:srgbClr val="F9FED2"/>
                </a:solidFill>
              </a:rPr>
              <a:t>Закрытие избирательного участка</a:t>
            </a:r>
            <a:endParaRPr lang="ru-RU" sz="6600" b="1" dirty="0" smtClean="0">
              <a:solidFill>
                <a:srgbClr val="F9FED2"/>
              </a:solidFill>
              <a:effectLst>
                <a:outerShdw blurRad="38100" dist="38100" dir="2700000" algn="tl">
                  <a:srgbClr val="000000">
                    <a:alpha val="43137"/>
                  </a:srgbClr>
                </a:outerShdw>
              </a:effectLst>
            </a:endParaRPr>
          </a:p>
        </p:txBody>
      </p:sp>
      <p:sp>
        <p:nvSpPr>
          <p:cNvPr id="7" name="Прямоугольник 6"/>
          <p:cNvSpPr/>
          <p:nvPr/>
        </p:nvSpPr>
        <p:spPr>
          <a:xfrm>
            <a:off x="2516669" y="692696"/>
            <a:ext cx="4197879" cy="1323439"/>
          </a:xfrm>
          <a:prstGeom prst="rect">
            <a:avLst/>
          </a:prstGeom>
        </p:spPr>
        <p:txBody>
          <a:bodyPr wrap="none">
            <a:spAutoFit/>
          </a:bodyPr>
          <a:lstStyle/>
          <a:p>
            <a:pPr lvl="0" algn="ctr" fontAlgn="base">
              <a:spcBef>
                <a:spcPct val="0"/>
              </a:spcBef>
              <a:spcAft>
                <a:spcPct val="0"/>
              </a:spcAft>
            </a:pPr>
            <a:r>
              <a:rPr lang="ru-RU"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I</a:t>
            </a:r>
            <a:r>
              <a:rPr lang="en-US" sz="8000" b="1" dirty="0" smtClean="0">
                <a:solidFill>
                  <a:schemeClr val="bg1">
                    <a:lumMod val="95000"/>
                  </a:schemeClr>
                </a:solidFill>
                <a:effectLst>
                  <a:outerShdw blurRad="38100" dist="38100" dir="2700000" algn="tl">
                    <a:srgbClr val="000000">
                      <a:alpha val="43137"/>
                    </a:srgbClr>
                  </a:outerShdw>
                </a:effectLst>
                <a:latin typeface="Book Antiqua" pitchFamily="18" charset="0"/>
                <a:ea typeface="Times New Roman" pitchFamily="18" charset="0"/>
                <a:cs typeface="Times New Roman" pitchFamily="18" charset="0"/>
              </a:rPr>
              <a:t>V</a:t>
            </a:r>
            <a:r>
              <a:rPr lang="ru-RU" sz="8000" b="1" dirty="0" smtClean="0">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этап.</a:t>
            </a:r>
            <a:endParaRPr lang="ru-RU" sz="8000" dirty="0" smtClean="0">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836712"/>
            <a:ext cx="8657076" cy="4739759"/>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21</a:t>
            </a:r>
            <a:endParaRPr lang="en-US" sz="4000" b="1" dirty="0" smtClean="0">
              <a:solidFill>
                <a:schemeClr val="bg1"/>
              </a:solidFill>
              <a:effectLst>
                <a:outerShdw blurRad="38100" dist="38100" dir="2700000" algn="tl">
                  <a:srgbClr val="000000">
                    <a:alpha val="43137"/>
                  </a:srgbClr>
                </a:outerShdw>
              </a:effectLst>
            </a:endParaRPr>
          </a:p>
          <a:p>
            <a:pPr algn="ctr">
              <a:spcBef>
                <a:spcPts val="600"/>
              </a:spcBef>
            </a:pPr>
            <a:endParaRPr lang="ru-RU" sz="1200" b="1" dirty="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r>
              <a:rPr lang="ru-RU" sz="4000" b="1" dirty="0">
                <a:solidFill>
                  <a:schemeClr val="bg1"/>
                </a:solidFill>
                <a:effectLst>
                  <a:outerShdw blurRad="38100" dist="38100" dir="2700000" algn="tl">
                    <a:srgbClr val="000000">
                      <a:alpha val="43137"/>
                    </a:srgbClr>
                  </a:outerShdw>
                </a:effectLst>
              </a:rPr>
              <a:t>В 19:55 в помещение для голосования входит 2 избирателя. Избиратели, затягивая время, настойчиво выражают желание присутствовать при подсчете голосов </a:t>
            </a:r>
            <a:r>
              <a:rPr lang="ru-RU" sz="4000" b="1" dirty="0" smtClean="0">
                <a:solidFill>
                  <a:schemeClr val="bg1"/>
                </a:solidFill>
                <a:effectLst>
                  <a:outerShdw blurRad="38100" dist="38100" dir="2700000" algn="tl">
                    <a:srgbClr val="000000">
                      <a:alpha val="43137"/>
                    </a:srgbClr>
                  </a:outerShdw>
                </a:effectLst>
              </a:rPr>
              <a:t>избирателей.</a:t>
            </a:r>
            <a:endParaRPr lang="ru-RU" sz="40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5805264"/>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a:t>Как поступить в такой ситуации комиссии? </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628800"/>
            <a:ext cx="8640960" cy="3046988"/>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400" b="1" dirty="0">
                <a:effectLst>
                  <a:outerShdw blurRad="38100" dist="38100" dir="2700000" algn="tl">
                    <a:srgbClr val="000000">
                      <a:alpha val="43137"/>
                    </a:srgbClr>
                  </a:outerShdw>
                </a:effectLst>
              </a:rPr>
              <a:t>Статья 81 Федерального Закона «О выборах Депутатов Государственной Думы Федерального Собрания Российской Федерации» устанавливает, что голосование проводится с 8:00 до 20:00 часов по местного времени. Соответственно в 20:00 часов председатель УИК объявляет о закрытии избирательного участка и о том, что время для голосования закончено, и проголосовать могут только те избиратели, которые находятся в помещении для голосования. </a:t>
            </a:r>
            <a:endParaRPr lang="ru-RU" sz="2400"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r>
              <a:rPr lang="ru-RU" sz="2200" b="1" dirty="0" smtClean="0">
                <a:effectLst>
                  <a:outerShdw blurRad="38100" dist="38100" dir="2700000" algn="tl">
                    <a:srgbClr val="000000">
                      <a:alpha val="43137"/>
                    </a:srgbClr>
                  </a:outerShdw>
                </a:effectLst>
              </a:rPr>
              <a:t>     Проведение голосования вне помещения для голосования</a:t>
            </a:r>
            <a:endParaRPr lang="ru-RU" sz="2200" b="1" dirty="0">
              <a:effectLst>
                <a:outerShdw blurRad="38100" dist="38100" dir="2700000" algn="tl">
                  <a:srgbClr val="000000">
                    <a:alpha val="43137"/>
                  </a:srgbClr>
                </a:outerShdw>
              </a:effectLst>
            </a:endParaRPr>
          </a:p>
        </p:txBody>
      </p:sp>
      <p:sp>
        <p:nvSpPr>
          <p:cNvPr id="9" name="Rectangle 1"/>
          <p:cNvSpPr>
            <a:spLocks noChangeArrowheads="1"/>
          </p:cNvSpPr>
          <p:nvPr/>
        </p:nvSpPr>
        <p:spPr bwMode="auto">
          <a:xfrm>
            <a:off x="251520" y="4941168"/>
            <a:ext cx="8640960" cy="1569660"/>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400" b="1" dirty="0">
                <a:effectLst>
                  <a:outerShdw blurRad="38100" dist="38100" dir="2700000" algn="tl">
                    <a:srgbClr val="000000">
                      <a:alpha val="43137"/>
                    </a:srgbClr>
                  </a:outerShdw>
                </a:effectLst>
              </a:rPr>
              <a:t>В соответствии со ст. </a:t>
            </a:r>
            <a:r>
              <a:rPr lang="ru-RU" sz="2400" b="1" dirty="0" smtClean="0">
                <a:effectLst>
                  <a:outerShdw blurRad="38100" dist="38100" dir="2700000" algn="tl">
                    <a:srgbClr val="000000">
                      <a:alpha val="43137"/>
                    </a:srgbClr>
                  </a:outerShdw>
                </a:effectLst>
              </a:rPr>
              <a:t>30 Федерального </a:t>
            </a:r>
            <a:r>
              <a:rPr lang="ru-RU" sz="2400" b="1" dirty="0">
                <a:effectLst>
                  <a:outerShdw blurRad="38100" dist="38100" dir="2700000" algn="tl">
                    <a:srgbClr val="000000">
                      <a:alpha val="43137"/>
                    </a:srgbClr>
                  </a:outerShdw>
                </a:effectLst>
              </a:rPr>
              <a:t>закона </a:t>
            </a:r>
            <a:r>
              <a:rPr lang="ru-RU" sz="2400" b="1" dirty="0" smtClean="0">
                <a:effectLst>
                  <a:outerShdw blurRad="38100" dist="38100" dir="2700000" algn="tl">
                    <a:srgbClr val="000000">
                      <a:alpha val="43137"/>
                    </a:srgbClr>
                  </a:outerShdw>
                </a:effectLst>
              </a:rPr>
              <a:t>67-ФЗ определен ограниченный </a:t>
            </a:r>
            <a:r>
              <a:rPr lang="ru-RU" sz="2400" b="1" dirty="0">
                <a:effectLst>
                  <a:outerShdw blurRad="38100" dist="38100" dir="2700000" algn="tl">
                    <a:srgbClr val="000000">
                      <a:alpha val="43137"/>
                    </a:srgbClr>
                  </a:outerShdw>
                </a:effectLst>
              </a:rPr>
              <a:t>перечень лиц, которые имеют права присутствовать при подсчете голосов </a:t>
            </a:r>
            <a:r>
              <a:rPr lang="ru-RU" sz="2400" b="1" dirty="0" smtClean="0">
                <a:effectLst>
                  <a:outerShdw blurRad="38100" dist="38100" dir="2700000" algn="tl">
                    <a:srgbClr val="000000">
                      <a:alpha val="43137"/>
                    </a:srgbClr>
                  </a:outerShdw>
                </a:effectLst>
              </a:rPr>
              <a:t>(</a:t>
            </a:r>
            <a:r>
              <a:rPr lang="ru-RU" sz="2400" b="1" u="sng" dirty="0" smtClean="0">
                <a:effectLst>
                  <a:outerShdw blurRad="38100" dist="38100" dir="2700000" algn="tl">
                    <a:srgbClr val="000000">
                      <a:alpha val="43137"/>
                    </a:srgbClr>
                  </a:outerShdw>
                </a:effectLst>
              </a:rPr>
              <a:t>избирателей </a:t>
            </a:r>
            <a:r>
              <a:rPr lang="ru-RU" sz="2400" b="1" u="sng" dirty="0">
                <a:effectLst>
                  <a:outerShdw blurRad="38100" dist="38100" dir="2700000" algn="tl">
                    <a:srgbClr val="000000">
                      <a:alpha val="43137"/>
                    </a:srgbClr>
                  </a:outerShdw>
                </a:effectLst>
              </a:rPr>
              <a:t>в этом перечне </a:t>
            </a:r>
            <a:r>
              <a:rPr lang="ru-RU" sz="2400" b="1" u="sng" dirty="0" smtClean="0">
                <a:effectLst>
                  <a:outerShdw blurRad="38100" dist="38100" dir="2700000" algn="tl">
                    <a:srgbClr val="000000">
                      <a:alpha val="43137"/>
                    </a:srgbClr>
                  </a:outerShdw>
                </a:effectLst>
              </a:rPr>
              <a:t>нет</a:t>
            </a:r>
            <a:r>
              <a:rPr lang="ru-RU" sz="2400" b="1" dirty="0" smtClean="0">
                <a:effectLst>
                  <a:outerShdw blurRad="38100" dist="38100" dir="2700000" algn="tl">
                    <a:srgbClr val="000000">
                      <a:alpha val="43137"/>
                    </a:srgbClr>
                  </a:outerShdw>
                </a:effectLst>
              </a:rPr>
              <a:t>). </a:t>
            </a:r>
            <a:endParaRPr lang="ru-RU" sz="24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657076" cy="3954929"/>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22</a:t>
            </a:r>
            <a:endParaRPr lang="en-US" sz="4000" b="1" dirty="0" smtClean="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endParaRPr lang="ru-RU" sz="1200" b="1" dirty="0">
              <a:solidFill>
                <a:schemeClr val="bg1"/>
              </a:solidFill>
              <a:effectLst>
                <a:outerShdw blurRad="38100" dist="38100" dir="2700000" algn="tl">
                  <a:srgbClr val="000000">
                    <a:alpha val="43137"/>
                  </a:srgbClr>
                </a:outerShdw>
              </a:effectLst>
            </a:endParaRPr>
          </a:p>
          <a:p>
            <a:pPr algn="ctr">
              <a:spcBef>
                <a:spcPts val="600"/>
              </a:spcBef>
              <a:spcAft>
                <a:spcPts val="600"/>
              </a:spcAft>
            </a:pPr>
            <a:r>
              <a:rPr lang="ru-RU" sz="3600" b="1" dirty="0" smtClean="0">
                <a:solidFill>
                  <a:schemeClr val="bg1"/>
                </a:solidFill>
                <a:effectLst>
                  <a:outerShdw blurRad="38100" dist="38100" dir="2700000" algn="tl">
                    <a:srgbClr val="000000">
                      <a:alpha val="43137"/>
                    </a:srgbClr>
                  </a:outerShdw>
                </a:effectLst>
              </a:rPr>
              <a:t>Перед закрытием избирательного участка к председателю комиссии обратились представители СМИ «Золотой колос» с намерением присутствовать при процедуре подсчета голосов.</a:t>
            </a:r>
            <a:endParaRPr lang="ru-RU" sz="40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5805264"/>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a:t>Как поступить в такой ситуации комиссии? </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428746"/>
            <a:ext cx="8640960" cy="3970318"/>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200" b="1" dirty="0" smtClean="0">
                <a:effectLst>
                  <a:outerShdw blurRad="38100" dist="38100" dir="2700000" algn="tl">
                    <a:srgbClr val="000000">
                      <a:alpha val="43137"/>
                    </a:srgbClr>
                  </a:outerShdw>
                </a:effectLst>
              </a:rPr>
              <a:t>Согласно статье  30 Федерального закона «Об основных гарантиях избирательных прав граждан и права на участие в референдуме граждан Российской Федерации», при подсчете голосов избирателей, осуществлении участковой комиссией работы со списками избирателей, с бюллетенями, открепительными удостоверениями, протоколами об итогах голосования вправе присутствовать представители средств массовой информации.</a:t>
            </a:r>
          </a:p>
          <a:p>
            <a:pPr indent="457200" algn="just">
              <a:spcBef>
                <a:spcPts val="600"/>
              </a:spcBef>
              <a:spcAft>
                <a:spcPts val="600"/>
              </a:spcAft>
            </a:pPr>
            <a:r>
              <a:rPr lang="ru-RU" sz="2200" b="1" dirty="0" smtClean="0">
                <a:effectLst>
                  <a:outerShdw blurRad="38100" dist="38100" dir="2700000" algn="tl">
                    <a:srgbClr val="000000">
                      <a:alpha val="43137"/>
                    </a:srgbClr>
                  </a:outerShdw>
                </a:effectLst>
              </a:rPr>
              <a:t> Однако действия представителя СМИ не должны препятствовать работе участковой комиссии при подведении итогов голосования. Но снимать списки и документы содержащие конфиденциальную информацию законом запрещено.</a:t>
            </a:r>
            <a:endParaRPr lang="ru-RU" sz="2200"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908720"/>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9" name="Rectangle 1"/>
          <p:cNvSpPr>
            <a:spLocks noChangeArrowheads="1"/>
          </p:cNvSpPr>
          <p:nvPr/>
        </p:nvSpPr>
        <p:spPr bwMode="auto">
          <a:xfrm>
            <a:off x="251520" y="5589240"/>
            <a:ext cx="8640960" cy="830997"/>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spcBef>
                <a:spcPts val="600"/>
              </a:spcBef>
              <a:spcAft>
                <a:spcPts val="600"/>
              </a:spcAft>
            </a:pPr>
            <a:r>
              <a:rPr lang="ru-RU" sz="2400" b="1" dirty="0" smtClean="0">
                <a:effectLst>
                  <a:outerShdw blurRad="38100" dist="38100" dir="2700000" algn="tl">
                    <a:srgbClr val="000000">
                      <a:alpha val="43137"/>
                    </a:srgbClr>
                  </a:outerShdw>
                </a:effectLst>
              </a:rPr>
              <a:t>Кто еще вправе присутствовать при подсчете голосов избирателей?</a:t>
            </a:r>
            <a:endParaRPr lang="ru-RU" sz="24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11"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512" y="1346285"/>
            <a:ext cx="8856984" cy="5355312"/>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r>
              <a:rPr lang="ru-RU" b="1" i="1" dirty="0" smtClean="0"/>
              <a:t>На всех заседаниях комиссии, а также при подсчете голосов избирателей и осуществлении участковой комиссией работы со списками избирателей, с бюллетенями, открепительными удостоверениями, протоколами об итогах голосования вправе присутствовать:</a:t>
            </a:r>
            <a:endParaRPr lang="ru-RU" dirty="0" smtClean="0"/>
          </a:p>
          <a:p>
            <a:pPr indent="457200"/>
            <a:r>
              <a:rPr lang="ru-RU" b="1" i="1" dirty="0" smtClean="0"/>
              <a:t>-  члены комиссии с правом совещательного голоса , члены вышестоящих комиссий и работники их аппаратов,</a:t>
            </a:r>
            <a:endParaRPr lang="ru-RU" dirty="0" smtClean="0"/>
          </a:p>
          <a:p>
            <a:pPr indent="457200"/>
            <a:r>
              <a:rPr lang="ru-RU" b="1" i="1" dirty="0" smtClean="0"/>
              <a:t>-  наблюдатели, </a:t>
            </a:r>
            <a:endParaRPr lang="ru-RU" dirty="0" smtClean="0"/>
          </a:p>
          <a:p>
            <a:pPr indent="457200"/>
            <a:r>
              <a:rPr lang="ru-RU" b="1" i="1" dirty="0" smtClean="0"/>
              <a:t>- кандидат, зарегистрированный данной либо вышестоящей комиссией, или его доверенное лицо,</a:t>
            </a:r>
            <a:endParaRPr lang="ru-RU" dirty="0" smtClean="0"/>
          </a:p>
          <a:p>
            <a:pPr indent="457200"/>
            <a:r>
              <a:rPr lang="ru-RU" b="1" i="1" dirty="0" smtClean="0"/>
              <a:t>- уполномоченный представитель или доверенное лицо избирательного объединения, список кандидатов которого зарегистрирован данной либо вышестоящей комиссией, или кандидат из указанного списка, </a:t>
            </a:r>
            <a:endParaRPr lang="ru-RU" dirty="0" smtClean="0"/>
          </a:p>
          <a:p>
            <a:pPr indent="457200"/>
            <a:r>
              <a:rPr lang="ru-RU" b="1" i="1" dirty="0" smtClean="0"/>
              <a:t>- представители средств массовой информации.</a:t>
            </a:r>
            <a:endParaRPr lang="ru-RU" dirty="0" smtClean="0"/>
          </a:p>
          <a:p>
            <a:pPr indent="457200"/>
            <a:r>
              <a:rPr lang="ru-RU" b="1" i="1" dirty="0" smtClean="0"/>
              <a:t>Для присутствия на заседаниях комиссии и при осуществлении ею работы с указанными избирательными документами, указанным лицам не требуется дополнительное разрешение. </a:t>
            </a:r>
          </a:p>
          <a:p>
            <a:pPr indent="457200"/>
            <a:r>
              <a:rPr lang="ru-RU" b="1" i="1" dirty="0" smtClean="0"/>
              <a:t>Комиссия обязана обеспечить оповещение и возможность свободного доступа указанных лиц на свои заседания и в помещение, в котором осуществляется процедура подсчета голосов избирателей. </a:t>
            </a:r>
            <a:endParaRPr lang="ru-RU"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179512" y="836712"/>
            <a:ext cx="8856984"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657076" cy="4862870"/>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23</a:t>
            </a:r>
            <a:endParaRPr lang="en-US" sz="4000" b="1" dirty="0" smtClean="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endParaRPr lang="ru-RU" sz="1200" b="1" dirty="0">
              <a:solidFill>
                <a:schemeClr val="bg1"/>
              </a:solidFill>
              <a:effectLst>
                <a:outerShdw blurRad="38100" dist="38100" dir="2700000" algn="tl">
                  <a:srgbClr val="000000">
                    <a:alpha val="43137"/>
                  </a:srgbClr>
                </a:outerShdw>
              </a:effectLst>
            </a:endParaRPr>
          </a:p>
          <a:p>
            <a:pPr indent="457200" algn="just"/>
            <a:r>
              <a:rPr lang="ru-RU" sz="3100" b="1" dirty="0" smtClean="0">
                <a:solidFill>
                  <a:schemeClr val="bg1"/>
                </a:solidFill>
                <a:effectLst>
                  <a:outerShdw blurRad="38100" dist="38100" dir="2700000" algn="tl">
                    <a:srgbClr val="000000">
                      <a:alpha val="43137"/>
                    </a:srgbClr>
                  </a:outerShdw>
                </a:effectLst>
              </a:rPr>
              <a:t>Член комиссии с правом совещательного голоса для оперативной работы предложил разбиться на группы и распределить обязанности. </a:t>
            </a:r>
          </a:p>
          <a:p>
            <a:pPr indent="457200" algn="just"/>
            <a:r>
              <a:rPr lang="ru-RU" sz="3100" b="1" dirty="0" smtClean="0">
                <a:solidFill>
                  <a:schemeClr val="bg1"/>
                </a:solidFill>
                <a:effectLst>
                  <a:outerShdw blurRad="38100" dist="38100" dir="2700000" algn="tl">
                    <a:srgbClr val="000000">
                      <a:alpha val="43137"/>
                    </a:srgbClr>
                  </a:outerShdw>
                </a:effectLst>
              </a:rPr>
              <a:t>Одна группа будет  гасить бюллетени, другая работать со списком избирателей, третья считать бюллетени в переносных ящиках и в стационарных.  </a:t>
            </a:r>
          </a:p>
        </p:txBody>
      </p:sp>
      <p:sp>
        <p:nvSpPr>
          <p:cNvPr id="8" name="Прямоугольник 7"/>
          <p:cNvSpPr/>
          <p:nvPr/>
        </p:nvSpPr>
        <p:spPr>
          <a:xfrm>
            <a:off x="251520" y="6093296"/>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smtClean="0"/>
              <a:t>Каковы действия членов УИК? </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423809"/>
            <a:ext cx="8640960" cy="5355312"/>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1900" b="1" i="1" dirty="0" smtClean="0">
                <a:effectLst>
                  <a:outerShdw blurRad="38100" dist="38100" dir="2700000" algn="tl">
                    <a:srgbClr val="000000">
                      <a:alpha val="43137"/>
                    </a:srgbClr>
                  </a:outerShdw>
                </a:effectLst>
              </a:rPr>
              <a:t>Участковая комиссия обязана рассмотреть поступившие в день голосования до окончания подсчета голосов избирателей жалобы (заявления) лиц, присутствовавших при подсчете голосов, и принять соответствующие решения, которые приобщаются к первому экземпляру протокола участковой комиссии об итогах голосования. </a:t>
            </a:r>
            <a:endParaRPr lang="ru-RU" sz="1900" b="1" dirty="0" smtClean="0">
              <a:effectLst>
                <a:outerShdw blurRad="38100" dist="38100" dir="2700000" algn="tl">
                  <a:srgbClr val="000000">
                    <a:alpha val="43137"/>
                  </a:srgbClr>
                </a:outerShdw>
              </a:effectLst>
            </a:endParaRPr>
          </a:p>
          <a:p>
            <a:pPr indent="457200" algn="just"/>
            <a:r>
              <a:rPr lang="ru-RU" sz="1900" b="1" i="1" dirty="0" smtClean="0">
                <a:effectLst>
                  <a:outerShdw blurRad="38100" dist="38100" dir="2700000" algn="tl">
                    <a:srgbClr val="000000">
                      <a:alpha val="43137"/>
                    </a:srgbClr>
                  </a:outerShdw>
                </a:effectLst>
              </a:rPr>
              <a:t>Подсчет голосов избирателей осуществляется открыто и гласно с оглашением и соответствующим оформлением в увеличенной форме протокола об итогах голосования последовательно всех результатов выполняемых действий по подсчету бюллетеней и голосов избирателей членами участковой комиссии с правом решающего голоса.</a:t>
            </a:r>
            <a:endParaRPr lang="ru-RU" sz="1900" b="1" dirty="0" smtClean="0">
              <a:effectLst>
                <a:outerShdw blurRad="38100" dist="38100" dir="2700000" algn="tl">
                  <a:srgbClr val="000000">
                    <a:alpha val="43137"/>
                  </a:srgbClr>
                </a:outerShdw>
              </a:effectLst>
            </a:endParaRPr>
          </a:p>
          <a:p>
            <a:pPr indent="457200" algn="just"/>
            <a:r>
              <a:rPr lang="ru-RU" sz="1900" b="1" i="1" dirty="0" smtClean="0">
                <a:effectLst>
                  <a:outerShdw blurRad="38100" dist="38100" dir="2700000" algn="tl">
                    <a:srgbClr val="000000">
                      <a:alpha val="43137"/>
                    </a:srgbClr>
                  </a:outerShdw>
                </a:effectLst>
              </a:rPr>
              <a:t>Подсчет голосов избирателей начинается сразу после окончания времени голосования и проводится без перерыва до установления итогов голосования, о которых должны быть извещены все члены участковой комиссии, а также наблюдатели. В случае совмещения выборов разных уровней в первую очередь осуществляется подсчет голосов по выборам в федеральные органы государственной власти, затем - в органы государственной власти субъекта Российской Федерации, затем - в органы местного самоуправления.</a:t>
            </a:r>
            <a:endParaRPr lang="ru-RU" sz="1900"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512" y="1423810"/>
            <a:ext cx="8856984" cy="5355312"/>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just"/>
            <a:r>
              <a:rPr lang="ru-RU" dirty="0" smtClean="0"/>
              <a:t>Согласно статье 68 ФЗ подсчет голосов избирателей начинается </a:t>
            </a:r>
            <a:r>
              <a:rPr lang="ru-RU" b="1" u="sng" dirty="0" smtClean="0"/>
              <a:t>сразу после окончания времени голосования и проводится без перерыва до установления итогов голосования</a:t>
            </a:r>
            <a:r>
              <a:rPr lang="ru-RU" dirty="0" smtClean="0"/>
              <a:t>.</a:t>
            </a:r>
          </a:p>
          <a:p>
            <a:pPr algn="just"/>
            <a:r>
              <a:rPr lang="ru-RU" dirty="0" smtClean="0"/>
              <a:t>Подсчет голосов осуществляется в следующем порядке:</a:t>
            </a:r>
          </a:p>
          <a:p>
            <a:pPr marL="342900" lvl="0" indent="-342900" algn="just">
              <a:buFont typeface="+mj-lt"/>
              <a:buAutoNum type="arabicParenR"/>
            </a:pPr>
            <a:r>
              <a:rPr lang="ru-RU" dirty="0" smtClean="0"/>
              <a:t>подсчет и погашение неиспользованных избирательных бюллетеней;</a:t>
            </a:r>
          </a:p>
          <a:p>
            <a:pPr marL="342900" lvl="0" indent="-342900" algn="just">
              <a:buFont typeface="+mj-lt"/>
              <a:buAutoNum type="arabicParenR"/>
            </a:pPr>
            <a:r>
              <a:rPr lang="ru-RU" dirty="0" smtClean="0"/>
              <a:t> работа со списком избирателей;</a:t>
            </a:r>
          </a:p>
          <a:p>
            <a:pPr marL="342900" lvl="0" indent="-342900" algn="just">
              <a:buFont typeface="+mj-lt"/>
              <a:buAutoNum type="arabicParenR"/>
            </a:pPr>
            <a:r>
              <a:rPr lang="ru-RU" dirty="0" smtClean="0"/>
              <a:t>осуществление подсчета избирательных бюллетеней установленной формы в переносные ящики для голосования (поочередно по каждому переносному ящику), отдельно по каждой избирательной кампании (в случае совмещения выборов);</a:t>
            </a:r>
          </a:p>
          <a:p>
            <a:pPr marL="342900" lvl="0" indent="-342900" algn="just">
              <a:buFont typeface="+mj-lt"/>
              <a:buAutoNum type="arabicParenR"/>
            </a:pPr>
            <a:r>
              <a:rPr lang="ru-RU" dirty="0" smtClean="0"/>
              <a:t>вскрытие стационарных ящиков для голосования, сортировка избирательных бюллетеней;</a:t>
            </a:r>
          </a:p>
          <a:p>
            <a:pPr marL="342900" lvl="0" indent="-342900" algn="just">
              <a:buFont typeface="+mj-lt"/>
              <a:buAutoNum type="arabicParenR"/>
            </a:pPr>
            <a:r>
              <a:rPr lang="ru-RU" dirty="0" smtClean="0"/>
              <a:t>подсчет голосов избирателей по избирательным бюллетеням и проверка контрольных соотношений отдельно по каждой избирательной кампании (в случае совмещения выборов);</a:t>
            </a:r>
          </a:p>
          <a:p>
            <a:pPr marL="342900" lvl="0" indent="-342900" algn="just">
              <a:buFont typeface="+mj-lt"/>
              <a:buAutoNum type="arabicParenR"/>
            </a:pPr>
            <a:r>
              <a:rPr lang="ru-RU" dirty="0" smtClean="0"/>
              <a:t>рассортированные бюллетени упаковываются в отдельные пачки, на которых указываются номер избирательного участка, число бюллетеней;</a:t>
            </a:r>
          </a:p>
          <a:p>
            <a:pPr marL="342900" lvl="0" indent="-342900" algn="just">
              <a:buFont typeface="+mj-lt"/>
              <a:buAutoNum type="arabicParenR"/>
            </a:pPr>
            <a:r>
              <a:rPr lang="ru-RU" dirty="0" smtClean="0"/>
              <a:t>в обязательном порядке проводит итоговое заседание и подписывает протокол об итогах голосования и выдаются копии протокола лицам присутствовавших при непосредственном подсчете голосов.</a:t>
            </a:r>
            <a:endParaRPr lang="ru-RU"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179512" y="764704"/>
            <a:ext cx="8856984"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6" name="Прямоугольник 5"/>
          <p:cNvSpPr/>
          <p:nvPr/>
        </p:nvSpPr>
        <p:spPr>
          <a:xfrm>
            <a:off x="0" y="0"/>
            <a:ext cx="91440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7"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657076" cy="3508653"/>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24</a:t>
            </a:r>
            <a:endParaRPr lang="en-US" sz="4000" b="1" dirty="0" smtClean="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endParaRPr lang="ru-RU" sz="1200" b="1" dirty="0">
              <a:solidFill>
                <a:schemeClr val="bg1"/>
              </a:solidFill>
              <a:effectLst>
                <a:outerShdw blurRad="38100" dist="38100" dir="2700000" algn="tl">
                  <a:srgbClr val="000000">
                    <a:alpha val="43137"/>
                  </a:srgbClr>
                </a:outerShdw>
              </a:effectLst>
            </a:endParaRPr>
          </a:p>
          <a:p>
            <a:pPr indent="457200" algn="just"/>
            <a:r>
              <a:rPr lang="ru-RU" sz="4000" b="1" dirty="0" smtClean="0">
                <a:solidFill>
                  <a:schemeClr val="bg1"/>
                </a:solidFill>
                <a:effectLst>
                  <a:outerShdw blurRad="38100" dist="38100" dir="2700000" algn="tl">
                    <a:srgbClr val="000000">
                      <a:alpha val="43137"/>
                    </a:srgbClr>
                  </a:outerShdw>
                </a:effectLst>
              </a:rPr>
              <a:t>После закрытия избирательного участка секретарь комиссии унесла с собой список избирателей и закрылась в отдельном помещении.  </a:t>
            </a:r>
          </a:p>
        </p:txBody>
      </p:sp>
      <p:sp>
        <p:nvSpPr>
          <p:cNvPr id="8" name="Прямоугольник 7"/>
          <p:cNvSpPr/>
          <p:nvPr/>
        </p:nvSpPr>
        <p:spPr>
          <a:xfrm>
            <a:off x="251520" y="6093296"/>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smtClean="0"/>
              <a:t>Каковы действия членов УИК? </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
        <p:nvSpPr>
          <p:cNvPr id="6" name="Прямоугольник 5"/>
          <p:cNvSpPr/>
          <p:nvPr/>
        </p:nvSpPr>
        <p:spPr>
          <a:xfrm>
            <a:off x="395536" y="1268760"/>
            <a:ext cx="8585068" cy="2308324"/>
          </a:xfrm>
          <a:prstGeom prst="rect">
            <a:avLst/>
          </a:prstGeom>
          <a:solidFill>
            <a:srgbClr val="0070C0">
              <a:alpha val="55000"/>
            </a:srgbClr>
          </a:solidFill>
        </p:spPr>
        <p:txBody>
          <a:bodyPr wrap="square">
            <a:spAutoFit/>
          </a:bodyPr>
          <a:lstStyle/>
          <a:p>
            <a:pPr algn="ctr"/>
            <a:r>
              <a:rPr lang="ru-RU" sz="3600" b="1" u="sng" dirty="0">
                <a:solidFill>
                  <a:schemeClr val="bg1"/>
                </a:solidFill>
                <a:effectLst>
                  <a:outerShdw blurRad="38100" dist="38100" dir="2700000" algn="tl">
                    <a:srgbClr val="000000">
                      <a:alpha val="43137"/>
                    </a:srgbClr>
                  </a:outerShdw>
                </a:effectLst>
              </a:rPr>
              <a:t>Ситуация № 2.</a:t>
            </a:r>
            <a:r>
              <a:rPr lang="ru-RU" sz="3600" b="1" dirty="0">
                <a:solidFill>
                  <a:schemeClr val="bg1"/>
                </a:solidFill>
                <a:effectLst>
                  <a:outerShdw blurRad="38100" dist="38100" dir="2700000" algn="tl">
                    <a:srgbClr val="000000">
                      <a:alpha val="43137"/>
                    </a:srgbClr>
                  </a:outerShdw>
                </a:effectLst>
              </a:rPr>
              <a:t> </a:t>
            </a:r>
            <a:endParaRPr lang="ru-RU" sz="3600" b="1" dirty="0" smtClean="0">
              <a:solidFill>
                <a:schemeClr val="bg1"/>
              </a:solidFill>
              <a:effectLst>
                <a:outerShdw blurRad="38100" dist="38100" dir="2700000" algn="tl">
                  <a:srgbClr val="000000">
                    <a:alpha val="43137"/>
                  </a:srgbClr>
                </a:outerShdw>
              </a:effectLst>
            </a:endParaRPr>
          </a:p>
          <a:p>
            <a:pPr algn="ctr"/>
            <a:endParaRPr lang="ru-RU" sz="3600" b="1" dirty="0" smtClean="0">
              <a:solidFill>
                <a:schemeClr val="bg1"/>
              </a:solidFill>
              <a:effectLst>
                <a:outerShdw blurRad="38100" dist="38100" dir="2700000" algn="tl">
                  <a:srgbClr val="000000">
                    <a:alpha val="43137"/>
                  </a:srgbClr>
                </a:outerShdw>
              </a:effectLst>
            </a:endParaRPr>
          </a:p>
          <a:p>
            <a:pPr algn="ctr"/>
            <a:r>
              <a:rPr lang="ru-RU" sz="3600" b="1" dirty="0" smtClean="0">
                <a:solidFill>
                  <a:schemeClr val="bg1"/>
                </a:solidFill>
                <a:effectLst>
                  <a:outerShdw blurRad="38100" dist="38100" dir="2700000" algn="tl">
                    <a:srgbClr val="000000">
                      <a:alpha val="43137"/>
                    </a:srgbClr>
                  </a:outerShdw>
                </a:effectLst>
              </a:rPr>
              <a:t>Наблюдатель требует </a:t>
            </a:r>
            <a:r>
              <a:rPr lang="ru-RU" sz="3600" b="1" dirty="0">
                <a:solidFill>
                  <a:schemeClr val="bg1"/>
                </a:solidFill>
                <a:effectLst>
                  <a:outerShdw blurRad="38100" dist="38100" dir="2700000" algn="tl">
                    <a:srgbClr val="000000">
                      <a:alpha val="43137"/>
                    </a:srgbClr>
                  </a:outerShdw>
                </a:effectLst>
              </a:rPr>
              <a:t>выдать копию списка </a:t>
            </a:r>
            <a:r>
              <a:rPr lang="ru-RU" sz="3600" b="1" dirty="0" smtClean="0">
                <a:solidFill>
                  <a:schemeClr val="bg1"/>
                </a:solidFill>
                <a:effectLst>
                  <a:outerShdw blurRad="38100" dist="38100" dir="2700000" algn="tl">
                    <a:srgbClr val="000000">
                      <a:alpha val="43137"/>
                    </a:srgbClr>
                  </a:outerShdw>
                </a:effectLst>
              </a:rPr>
              <a:t>избирателей</a:t>
            </a:r>
            <a:r>
              <a:rPr lang="ru-RU" sz="3600" b="1" dirty="0">
                <a:solidFill>
                  <a:schemeClr val="bg1"/>
                </a:solidFill>
                <a:effectLst>
                  <a:outerShdw blurRad="38100" dist="38100" dir="2700000" algn="tl">
                    <a:srgbClr val="000000">
                      <a:alpha val="43137"/>
                    </a:srgbClr>
                  </a:outerShdw>
                </a:effectLst>
              </a:rPr>
              <a:t>.</a:t>
            </a:r>
          </a:p>
        </p:txBody>
      </p:sp>
      <p:sp>
        <p:nvSpPr>
          <p:cNvPr id="7" name="Прямоугольник 6"/>
          <p:cNvSpPr/>
          <p:nvPr/>
        </p:nvSpPr>
        <p:spPr>
          <a:xfrm>
            <a:off x="323528" y="4797152"/>
            <a:ext cx="8568952"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dirty="0">
                <a:effectLst>
                  <a:outerShdw blurRad="38100" dist="38100" dir="2700000" algn="tl">
                    <a:srgbClr val="000000">
                      <a:alpha val="43137"/>
                    </a:srgbClr>
                  </a:outerShdw>
                </a:effectLst>
              </a:rPr>
              <a:t>Каковы действия комиссии в данной ситуации?</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439199"/>
            <a:ext cx="8640960" cy="507831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r>
              <a:rPr lang="ru-RU" b="1" i="1" dirty="0" smtClean="0"/>
              <a:t>Секретарь поступила неверно.  </a:t>
            </a:r>
            <a:endParaRPr lang="ru-RU" dirty="0" smtClean="0"/>
          </a:p>
          <a:p>
            <a:r>
              <a:rPr lang="ru-RU" b="1" i="1" u="sng" dirty="0" smtClean="0"/>
              <a:t>Работа со списками избирателей осуществляется в следующем порядке:</a:t>
            </a:r>
            <a:endParaRPr lang="ru-RU" dirty="0" smtClean="0"/>
          </a:p>
          <a:p>
            <a:pPr indent="457200" algn="just"/>
            <a:r>
              <a:rPr lang="ru-RU" b="1" i="1" dirty="0" smtClean="0"/>
              <a:t>Перед непосредственным подсчетом голосов избирателей члены участковой комиссии с правом решающего голоса вносят в каждую страницу списка избирателей суммарные данные по каждой странице. </a:t>
            </a:r>
            <a:endParaRPr lang="ru-RU" dirty="0" smtClean="0"/>
          </a:p>
          <a:p>
            <a:pPr indent="457200" algn="just"/>
            <a:r>
              <a:rPr lang="ru-RU" b="1" i="1" dirty="0" smtClean="0"/>
              <a:t>После внесения данных каждая страница списка избирателей подписывается внесшим эти данные членом комиссии. Данные суммируются и вносятся в последнюю страницу списка избирателей, заверяются подписью председателя и секретаря комиссии и печатью. Данные оглашаются и вносятся в соответствующие строки протокола об итогах голосования и его увеличенной формы</a:t>
            </a:r>
            <a:r>
              <a:rPr lang="ru-RU" b="1" i="1" dirty="0" smtClean="0">
                <a:effectLst>
                  <a:outerShdw blurRad="38100" dist="38100" dir="2700000" algn="tl">
                    <a:srgbClr val="000000">
                      <a:alpha val="43137"/>
                    </a:srgbClr>
                  </a:outerShdw>
                </a:effectLst>
              </a:rPr>
              <a:t>.</a:t>
            </a:r>
          </a:p>
          <a:p>
            <a:pPr indent="457200" algn="just"/>
            <a:r>
              <a:rPr lang="ru-RU" b="1" i="1" dirty="0" smtClean="0"/>
              <a:t>Дальнейшая работа со списком избирателей не может проводиться до проверки контрольных соотношений данных, внесенных в протокол об итогах голосования. Список избирателей на это время убирается в сейф либо иное специально приспособленное для хранения документов место. Хранение списка избирателей, участников референдума, исключающее доступ к нему лиц, находящихся в помещении для голосования, обеспечивается председателем или секретарем участковой комиссии.</a:t>
            </a:r>
            <a:endParaRPr lang="ru-RU" b="1" dirty="0">
              <a:solidFill>
                <a:schemeClr val="bg1"/>
              </a:solidFill>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764704"/>
            <a:ext cx="8657076" cy="5232202"/>
          </a:xfrm>
          <a:prstGeom prst="rect">
            <a:avLst/>
          </a:prstGeom>
          <a:solidFill>
            <a:srgbClr val="0070C0">
              <a:alpha val="55000"/>
            </a:srgbClr>
          </a:solidFill>
        </p:spPr>
        <p:txBody>
          <a:bodyPr wrap="square">
            <a:spAutoFit/>
          </a:bodyPr>
          <a:lstStyle/>
          <a:p>
            <a:pPr algn="ctr">
              <a:spcBef>
                <a:spcPts val="600"/>
              </a:spcBef>
            </a:pPr>
            <a:r>
              <a:rPr lang="ru-RU" sz="4000" b="1" u="sng" dirty="0" smtClean="0">
                <a:solidFill>
                  <a:schemeClr val="bg1"/>
                </a:solidFill>
                <a:effectLst>
                  <a:outerShdw blurRad="38100" dist="38100" dir="2700000" algn="tl">
                    <a:srgbClr val="000000">
                      <a:alpha val="43137"/>
                    </a:srgbClr>
                  </a:outerShdw>
                </a:effectLst>
              </a:rPr>
              <a:t>Ситуация </a:t>
            </a:r>
            <a:r>
              <a:rPr lang="ru-RU" sz="4000" b="1" u="sng" dirty="0">
                <a:solidFill>
                  <a:schemeClr val="bg1"/>
                </a:solidFill>
                <a:effectLst>
                  <a:outerShdw blurRad="38100" dist="38100" dir="2700000" algn="tl">
                    <a:srgbClr val="000000">
                      <a:alpha val="43137"/>
                    </a:srgbClr>
                  </a:outerShdw>
                </a:effectLst>
              </a:rPr>
              <a:t>№ </a:t>
            </a:r>
            <a:r>
              <a:rPr lang="ru-RU" sz="4000" b="1" u="sng" dirty="0" smtClean="0">
                <a:solidFill>
                  <a:schemeClr val="bg1"/>
                </a:solidFill>
                <a:effectLst>
                  <a:outerShdw blurRad="38100" dist="38100" dir="2700000" algn="tl">
                    <a:srgbClr val="000000">
                      <a:alpha val="43137"/>
                    </a:srgbClr>
                  </a:outerShdw>
                </a:effectLst>
              </a:rPr>
              <a:t>25</a:t>
            </a:r>
            <a:endParaRPr lang="en-US" sz="4000" b="1" dirty="0" smtClean="0">
              <a:solidFill>
                <a:schemeClr val="bg1"/>
              </a:solidFill>
              <a:effectLst>
                <a:outerShdw blurRad="38100" dist="38100" dir="2700000" algn="tl">
                  <a:srgbClr val="000000">
                    <a:alpha val="43137"/>
                  </a:srgbClr>
                </a:outerShdw>
              </a:effectLst>
            </a:endParaRPr>
          </a:p>
          <a:p>
            <a:pPr indent="457200" algn="ctr">
              <a:spcBef>
                <a:spcPts val="600"/>
              </a:spcBef>
              <a:spcAft>
                <a:spcPts val="600"/>
              </a:spcAft>
            </a:pPr>
            <a:endParaRPr lang="ru-RU" sz="800" b="1" dirty="0">
              <a:solidFill>
                <a:schemeClr val="bg1"/>
              </a:solidFill>
              <a:effectLst>
                <a:outerShdw blurRad="38100" dist="38100" dir="2700000" algn="tl">
                  <a:srgbClr val="000000">
                    <a:alpha val="43137"/>
                  </a:srgbClr>
                </a:outerShdw>
              </a:effectLst>
            </a:endParaRPr>
          </a:p>
          <a:p>
            <a:pPr indent="457200" algn="just"/>
            <a:r>
              <a:rPr lang="ru-RU" sz="2300" b="1" dirty="0" smtClean="0">
                <a:solidFill>
                  <a:schemeClr val="bg1"/>
                </a:solidFill>
                <a:effectLst>
                  <a:outerShdw blurRad="38100" dist="38100" dir="2700000" algn="tl">
                    <a:srgbClr val="000000">
                      <a:alpha val="43137"/>
                    </a:srgbClr>
                  </a:outerShdw>
                </a:effectLst>
              </a:rPr>
              <a:t>Для организации голосования вне помещения избирательной комиссией было использовано два переносных ящика для голосования(№1, №2).</a:t>
            </a:r>
          </a:p>
          <a:p>
            <a:pPr indent="457200" algn="just"/>
            <a:r>
              <a:rPr lang="ru-RU" sz="2300" b="1" dirty="0" smtClean="0">
                <a:solidFill>
                  <a:schemeClr val="bg1"/>
                </a:solidFill>
                <a:effectLst>
                  <a:outerShdw blurRad="38100" dist="38100" dir="2700000" algn="tl">
                    <a:srgbClr val="000000">
                      <a:alpha val="43137"/>
                    </a:srgbClr>
                  </a:outerShdw>
                </a:effectLst>
              </a:rPr>
              <a:t>После погашения неиспользованных избирательных бюллетеней и работы со списком избирателей комиссия приступила к вскрытию переносных ящиков.</a:t>
            </a:r>
          </a:p>
          <a:p>
            <a:pPr indent="457200" algn="just"/>
            <a:r>
              <a:rPr lang="ru-RU" sz="2300" b="1" dirty="0" smtClean="0">
                <a:solidFill>
                  <a:schemeClr val="bg1"/>
                </a:solidFill>
                <a:effectLst>
                  <a:outerShdw blurRad="38100" dist="38100" dir="2700000" algn="tl">
                    <a:srgbClr val="000000">
                      <a:alpha val="43137"/>
                    </a:srgbClr>
                  </a:outerShdw>
                </a:effectLst>
              </a:rPr>
              <a:t>При вскрытии ящика №1 выяснилось, что число заявлений избирателей проголосовавших в этот ящик 18 человек, а число бюллетеней обнаруженных в ящике 20. При этом члены комиссии, производившие вскрытие ящиков начали рассортировывать бюллетени по стопкам, согласно отданным голосам.</a:t>
            </a:r>
            <a:endParaRPr lang="ru-RU" sz="23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93296"/>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b="1" dirty="0" smtClean="0">
                <a:effectLst>
                  <a:outerShdw blurRad="38100" dist="38100" dir="2700000" algn="tl">
                    <a:srgbClr val="000000">
                      <a:alpha val="43137"/>
                    </a:srgbClr>
                  </a:outerShdw>
                </a:effectLst>
              </a:rPr>
              <a:t>Каковы действия УИК?</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412776"/>
            <a:ext cx="8640960" cy="5262979"/>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2400" b="1" u="sng" dirty="0" smtClean="0">
                <a:solidFill>
                  <a:srgbClr val="FF0000"/>
                </a:solidFill>
                <a:effectLst>
                  <a:outerShdw blurRad="38100" dist="38100" dir="2700000" algn="tl">
                    <a:srgbClr val="000000">
                      <a:alpha val="43137"/>
                    </a:srgbClr>
                  </a:outerShdw>
                </a:effectLst>
              </a:rPr>
              <a:t>Обратите внимание!</a:t>
            </a:r>
            <a:r>
              <a:rPr lang="ru-RU" sz="2400" b="1" dirty="0" smtClean="0">
                <a:solidFill>
                  <a:srgbClr val="FF0000"/>
                </a:solidFill>
                <a:effectLst>
                  <a:outerShdw blurRad="38100" dist="38100" dir="2700000" algn="tl">
                    <a:srgbClr val="000000">
                      <a:alpha val="43137"/>
                    </a:srgbClr>
                  </a:outerShdw>
                </a:effectLst>
              </a:rPr>
              <a:t>   </a:t>
            </a:r>
            <a:r>
              <a:rPr lang="ru-RU" sz="2400" b="1" u="sng" dirty="0" smtClean="0">
                <a:effectLst>
                  <a:outerShdw blurRad="38100" dist="38100" dir="2700000" algn="tl">
                    <a:srgbClr val="000000">
                      <a:alpha val="43137"/>
                    </a:srgbClr>
                  </a:outerShdw>
                </a:effectLst>
              </a:rPr>
              <a:t>Подведение итогов голосования отдельно по переносным ящикам законом не предусмотрено.</a:t>
            </a:r>
          </a:p>
          <a:p>
            <a:pPr indent="457200" algn="just"/>
            <a:endParaRPr lang="ru-RU" sz="2400" b="1" u="sng" dirty="0" smtClean="0">
              <a:effectLst>
                <a:outerShdw blurRad="38100" dist="38100" dir="2700000" algn="tl">
                  <a:srgbClr val="000000">
                    <a:alpha val="43137"/>
                  </a:srgbClr>
                </a:outerShdw>
              </a:effectLst>
            </a:endParaRPr>
          </a:p>
          <a:p>
            <a:pPr indent="457200" algn="just"/>
            <a:r>
              <a:rPr lang="ru-RU" sz="2400" b="1" dirty="0" smtClean="0">
                <a:effectLst>
                  <a:outerShdw blurRad="38100" dist="38100" dir="2700000" algn="tl">
                    <a:srgbClr val="000000">
                      <a:alpha val="43137"/>
                    </a:srgbClr>
                  </a:outerShdw>
                </a:effectLst>
              </a:rPr>
              <a:t>В соответствии с пунктом 12 статья 68 Федерального закона «Об основных гарантиях избирательных прав граждан и права на участие в референдуме граждан Российской Федерации», подсчет ведется таким образом, чтобы не нарушалась тайна голосования. Необходимо лишь пересчитать бюллетени и удостовериться что все они установленной формы и их количество равно или меньше числу заявлений избирателей проголосовавших в данный ящик.</a:t>
            </a:r>
          </a:p>
          <a:p>
            <a:pPr indent="457200" algn="just"/>
            <a:r>
              <a:rPr lang="ru-RU" sz="2400" b="1" dirty="0" smtClean="0">
                <a:effectLst>
                  <a:outerShdw blurRad="38100" dist="38100" dir="2700000" algn="tl">
                    <a:srgbClr val="000000">
                      <a:alpha val="43137"/>
                    </a:srgbClr>
                  </a:outerShdw>
                </a:effectLst>
              </a:rPr>
              <a:t>В нашем случае в ящике №1 их больше на 2 штуки, а значит все бюллетени находящиеся в нем признаются недействительными, о чем составляется соответствующий акт. </a:t>
            </a:r>
            <a:endParaRPr lang="ru-RU" sz="24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228109"/>
            <a:ext cx="8640960" cy="5632311"/>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b="1" i="1" dirty="0" smtClean="0"/>
              <a:t>Перед тем как вскрыть переносные ящики необходимо проверить пломбы, убедиться, что они не повреждены.</a:t>
            </a:r>
            <a:endParaRPr lang="ru-RU" dirty="0" smtClean="0"/>
          </a:p>
          <a:p>
            <a:pPr indent="457200" algn="just"/>
            <a:r>
              <a:rPr lang="ru-RU" b="1" i="1" dirty="0" smtClean="0"/>
              <a:t>Число извлеченных бюллетеней установленной формы оглашается и вносится в строку 8 протокола об итогах голосования и его увеличенной формы. Если число бюллетеней установленной формы, обнаруженных в переносном ящике для голосования, больше количества заявлений избирателей содержащих отметку о числе полученных бюллетеней, все бюллетени, находившиеся в данном переносном ящике для голосования, решением участковой комиссии признаются недействительными, о чем составляется акт, который прилагается к протоколу об итогах голосования и в котором указываются фамилии и инициалы членов участковой комиссии, обеспечивавших проведение голосования вне </a:t>
            </a:r>
            <a:r>
              <a:rPr lang="ru-RU" b="1" i="1" dirty="0" err="1" smtClean="0"/>
              <a:t>помещени</a:t>
            </a:r>
            <a:endParaRPr lang="ru-RU" b="1" i="1" dirty="0" smtClean="0"/>
          </a:p>
          <a:p>
            <a:pPr indent="457200" algn="just"/>
            <a:r>
              <a:rPr lang="ru-RU" b="1" i="1" dirty="0" smtClean="0"/>
              <a:t>я для голосования с использованием данного переносного ящика для голосования. </a:t>
            </a:r>
            <a:endParaRPr lang="ru-RU" dirty="0" smtClean="0"/>
          </a:p>
          <a:p>
            <a:pPr indent="457200" algn="just"/>
            <a:r>
              <a:rPr lang="ru-RU" b="1" i="1" dirty="0" smtClean="0"/>
              <a:t>На лицевой стороне каждого из этих бюллетеней, на квадратах, расположенных справа от данных баллотирующихся кандидатов (списков кандидатов) вносится запись о причине признания бюллетеня недействительным, которая подтверждается подписями двух членов участковой комиссии с правом решающего голоса и заверяется печатью участковой комиссии.</a:t>
            </a:r>
            <a:r>
              <a:rPr lang="ru-RU" b="1" dirty="0" smtClean="0">
                <a:effectLst>
                  <a:outerShdw blurRad="38100" dist="38100" dir="2700000" algn="tl">
                    <a:srgbClr val="000000">
                      <a:alpha val="43137"/>
                    </a:srgbClr>
                  </a:outerShdw>
                </a:effectLst>
              </a:rPr>
              <a:t> </a:t>
            </a:r>
            <a:endParaRPr lang="ru-RU"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657076" cy="4670509"/>
          </a:xfrm>
          <a:prstGeom prst="rect">
            <a:avLst/>
          </a:prstGeom>
          <a:solidFill>
            <a:srgbClr val="0070C0">
              <a:alpha val="55000"/>
            </a:srgbClr>
          </a:solidFill>
        </p:spPr>
        <p:txBody>
          <a:bodyPr wrap="square">
            <a:spAutoFit/>
          </a:bodyPr>
          <a:lstStyle/>
          <a:p>
            <a:pPr algn="ctr">
              <a:spcBef>
                <a:spcPts val="600"/>
              </a:spcBef>
            </a:pPr>
            <a:r>
              <a:rPr lang="ru-RU" sz="4400" b="1" u="sng" dirty="0" smtClean="0">
                <a:solidFill>
                  <a:schemeClr val="bg1"/>
                </a:solidFill>
              </a:rPr>
              <a:t>Ситуация </a:t>
            </a:r>
            <a:r>
              <a:rPr lang="ru-RU" sz="4400" b="1" u="sng" dirty="0">
                <a:solidFill>
                  <a:schemeClr val="bg1"/>
                </a:solidFill>
              </a:rPr>
              <a:t>№ </a:t>
            </a:r>
            <a:r>
              <a:rPr lang="ru-RU" sz="4400" b="1" u="sng" dirty="0" smtClean="0">
                <a:solidFill>
                  <a:schemeClr val="bg1"/>
                </a:solidFill>
              </a:rPr>
              <a:t>26</a:t>
            </a:r>
            <a:endParaRPr lang="en-US" sz="4400" b="1" dirty="0" smtClean="0">
              <a:solidFill>
                <a:schemeClr val="bg1"/>
              </a:solidFill>
            </a:endParaRPr>
          </a:p>
          <a:p>
            <a:pPr indent="457200" algn="ctr">
              <a:spcBef>
                <a:spcPts val="600"/>
              </a:spcBef>
              <a:spcAft>
                <a:spcPts val="600"/>
              </a:spcAft>
            </a:pPr>
            <a:endParaRPr lang="ru-RU" sz="900" b="1" dirty="0">
              <a:solidFill>
                <a:schemeClr val="bg1"/>
              </a:solidFill>
            </a:endParaRPr>
          </a:p>
          <a:p>
            <a:pPr indent="457200" algn="just"/>
            <a:r>
              <a:rPr lang="ru-RU" sz="3200" dirty="0" smtClean="0">
                <a:solidFill>
                  <a:schemeClr val="bg1"/>
                </a:solidFill>
              </a:rPr>
              <a:t>Участковая комиссия приступила к вскрытию стационарных ящиков.  </a:t>
            </a:r>
          </a:p>
          <a:p>
            <a:pPr indent="457200" algn="just"/>
            <a:endParaRPr lang="ru-RU" sz="1050" dirty="0" smtClean="0">
              <a:solidFill>
                <a:schemeClr val="bg1"/>
              </a:solidFill>
            </a:endParaRPr>
          </a:p>
          <a:p>
            <a:pPr indent="457200" algn="just"/>
            <a:r>
              <a:rPr lang="ru-RU" sz="3200" b="1" dirty="0" smtClean="0">
                <a:solidFill>
                  <a:schemeClr val="bg1"/>
                </a:solidFill>
              </a:rPr>
              <a:t>Наблюдатель от </a:t>
            </a:r>
            <a:r>
              <a:rPr lang="ru-RU" sz="3200" b="1" dirty="0" err="1" smtClean="0">
                <a:solidFill>
                  <a:schemeClr val="bg1"/>
                </a:solidFill>
              </a:rPr>
              <a:t>пп</a:t>
            </a:r>
            <a:r>
              <a:rPr lang="ru-RU" sz="3200" b="1" dirty="0" smtClean="0">
                <a:solidFill>
                  <a:schemeClr val="bg1"/>
                </a:solidFill>
              </a:rPr>
              <a:t> «Клиновый лист»:</a:t>
            </a:r>
            <a:r>
              <a:rPr lang="ru-RU" sz="3200" dirty="0" smtClean="0">
                <a:solidFill>
                  <a:schemeClr val="bg1"/>
                </a:solidFill>
              </a:rPr>
              <a:t> Давайте мы с другими наблюдателями поможем считать бюллетени. Мы раньше работали в комиссии и знаем как это можно сделать быстро.</a:t>
            </a:r>
            <a:endParaRPr lang="ru-RU" sz="3200" dirty="0">
              <a:solidFill>
                <a:schemeClr val="bg1"/>
              </a:solidFill>
            </a:endParaRPr>
          </a:p>
        </p:txBody>
      </p:sp>
      <p:sp>
        <p:nvSpPr>
          <p:cNvPr id="8" name="Прямоугольник 7"/>
          <p:cNvSpPr/>
          <p:nvPr/>
        </p:nvSpPr>
        <p:spPr>
          <a:xfrm>
            <a:off x="251520" y="6093296"/>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b="1" dirty="0" smtClean="0">
                <a:effectLst>
                  <a:outerShdw blurRad="38100" dist="38100" dir="2700000" algn="tl">
                    <a:srgbClr val="000000">
                      <a:alpha val="43137"/>
                    </a:srgbClr>
                  </a:outerShdw>
                </a:effectLst>
              </a:rPr>
              <a:t>Каковы действия УИК?</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1412777"/>
            <a:ext cx="8640960" cy="5262979"/>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2400" b="1" dirty="0" smtClean="0"/>
              <a:t>Согласно статье 68 Федерального закона «Об основных гарантиях избирательных прав граждан и права на участие в референдуме граждан Российской Федерации» непосредственный подсчет голосов избирателей могут осуществлять только члены комиссии с правом решающего голоса. Остальные участники процесса могут лишь наблюдать за этими действиями.</a:t>
            </a:r>
          </a:p>
          <a:p>
            <a:pPr indent="457200" algn="just"/>
            <a:r>
              <a:rPr lang="ru-RU" sz="2400" b="1" i="1" dirty="0" smtClean="0"/>
              <a:t>При сортировке бюллетеней члены участковой комиссии с правом решающего голоса оглашают содержащиеся в каждом из них отметки избирателя и представляют бюллетени для визуального контроля всем лицам, присутствующим при непосредственном подсчете голосов. Одновременное оглашение содержания двух и более бюллетеней не допускается.</a:t>
            </a:r>
            <a:r>
              <a:rPr lang="ru-RU" sz="2400" b="1" dirty="0" smtClean="0">
                <a:effectLst>
                  <a:outerShdw blurRad="38100" dist="38100" dir="2700000" algn="tl">
                    <a:srgbClr val="000000">
                      <a:alpha val="43137"/>
                    </a:srgbClr>
                  </a:outerShdw>
                </a:effectLst>
              </a:rPr>
              <a:t> </a:t>
            </a:r>
            <a:endParaRPr lang="ru-RU" sz="24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51520" y="785610"/>
            <a:ext cx="8640960" cy="6001643"/>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1600" b="1" i="1" dirty="0" smtClean="0"/>
              <a:t>В соответствии с пунктом 17 статьи 68 Федерального закона «Об основных гарантиях избирательных прав граждан и права на участие в референдуме граждан Российской Федерации»</a:t>
            </a:r>
            <a:r>
              <a:rPr lang="ru-RU" sz="1600" dirty="0" smtClean="0"/>
              <a:t> </a:t>
            </a:r>
            <a:r>
              <a:rPr lang="ru-RU" sz="1600" b="1" i="1" dirty="0" smtClean="0"/>
              <a:t>бюллетени, которые не содержат отметок в квадратах, расположенных напротив фамилий кандидатов , или в которых число отметок в указанных квадратах превышает число отметок, установленное законом то такой бюллетень считается недействительным.</a:t>
            </a:r>
            <a:endParaRPr lang="ru-RU" sz="1600" dirty="0" smtClean="0"/>
          </a:p>
          <a:p>
            <a:pPr indent="457200" algn="just"/>
            <a:r>
              <a:rPr lang="ru-RU" sz="1600" b="1" i="1" dirty="0" smtClean="0"/>
              <a:t>В случае возникновения сомнений в определении волеизъявления избирателя, участника референдума этот бюллетень откладывается в отдельную пачку. По окончании сортировки участковая комиссия решает вопрос о действительности всех сомнительных бюллетеней путем голосования, при этом на оборотной стороне бюллетеня указываются причины признания его действительным или недействительным. Эта запись подтверждается подписями двух или более членов участковой комиссии с правом решающего голоса и заверяется печатью участковой комиссии. Бюллетень, признанный действительным или недействительным, присоединяется к соответствующей пачке бюллетеней. Общее число недействительных бюллетеней (с учетом числа бюллетеней, признанных недействительными в соответствии с </a:t>
            </a:r>
            <a:r>
              <a:rPr lang="ru-RU" sz="1600" b="1" i="1" u="sng" dirty="0" smtClean="0"/>
              <a:t>пунктом 12 </a:t>
            </a:r>
            <a:r>
              <a:rPr lang="ru-RU" sz="1600" b="1" i="1" dirty="0" smtClean="0"/>
              <a:t>настоящей статьи и </a:t>
            </a:r>
            <a:r>
              <a:rPr lang="ru-RU" sz="1600" b="1" i="1" u="sng" dirty="0" smtClean="0"/>
              <a:t>пунктом 15 статьи 65 </a:t>
            </a:r>
            <a:r>
              <a:rPr lang="ru-RU" sz="1600" b="1" i="1" dirty="0" smtClean="0"/>
              <a:t>настоящего Федерального закона) заносится в строку 10 протокола об итогах голосования и его увеличенной формы. Недействительные бюллетени подсчитываются и суммируются отдельно. </a:t>
            </a:r>
            <a:endParaRPr lang="ru-RU" sz="1600" dirty="0" smtClean="0"/>
          </a:p>
          <a:p>
            <a:pPr indent="457200" algn="just"/>
            <a:r>
              <a:rPr lang="ru-RU" sz="1600" b="1" i="1" dirty="0" smtClean="0"/>
              <a:t>Если в бюллетене отсутствует подпись члена комиссии , либо печать участковой комиссии, либо на бюллетене стоит печать и подписи членов комиссии другого избирательного участка то такие бюллетени признаются бюллетенями неустановленной формы и в подсчет голосов не участвуют.</a:t>
            </a:r>
            <a:r>
              <a:rPr lang="ru-RU" sz="1600" b="1" dirty="0" smtClean="0">
                <a:effectLst>
                  <a:outerShdw blurRad="38100" dist="38100" dir="2700000" algn="tl">
                    <a:srgbClr val="000000">
                      <a:alpha val="43137"/>
                    </a:srgbClr>
                  </a:outerShdw>
                </a:effectLst>
              </a:rPr>
              <a:t> </a:t>
            </a:r>
            <a:endParaRPr lang="ru-RU" sz="1600" b="1" dirty="0">
              <a:effectLst>
                <a:outerShdw blurRad="38100" dist="38100" dir="2700000" algn="tl">
                  <a:srgbClr val="000000">
                    <a:alpha val="43137"/>
                  </a:srgbClr>
                </a:outerShdw>
              </a:effectLst>
            </a:endParaRP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657076" cy="3277820"/>
          </a:xfrm>
          <a:prstGeom prst="rect">
            <a:avLst/>
          </a:prstGeom>
          <a:solidFill>
            <a:srgbClr val="0070C0">
              <a:alpha val="55000"/>
            </a:srgbClr>
          </a:solidFill>
        </p:spPr>
        <p:txBody>
          <a:bodyPr wrap="square">
            <a:spAutoFit/>
          </a:bodyPr>
          <a:lstStyle/>
          <a:p>
            <a:pPr algn="ctr">
              <a:spcBef>
                <a:spcPts val="600"/>
              </a:spcBef>
            </a:pPr>
            <a:r>
              <a:rPr lang="ru-RU" sz="4400" b="1" u="sng" dirty="0" smtClean="0">
                <a:solidFill>
                  <a:schemeClr val="bg1"/>
                </a:solidFill>
              </a:rPr>
              <a:t>Ситуация </a:t>
            </a:r>
            <a:r>
              <a:rPr lang="ru-RU" sz="4400" b="1" u="sng" dirty="0">
                <a:solidFill>
                  <a:schemeClr val="bg1"/>
                </a:solidFill>
              </a:rPr>
              <a:t>№ </a:t>
            </a:r>
            <a:r>
              <a:rPr lang="ru-RU" sz="4400" b="1" u="sng" dirty="0" smtClean="0">
                <a:solidFill>
                  <a:schemeClr val="bg1"/>
                </a:solidFill>
              </a:rPr>
              <a:t>27</a:t>
            </a:r>
            <a:endParaRPr lang="en-US" sz="4400" b="1" dirty="0" smtClean="0">
              <a:solidFill>
                <a:schemeClr val="bg1"/>
              </a:solidFill>
            </a:endParaRPr>
          </a:p>
          <a:p>
            <a:pPr indent="457200" algn="ctr">
              <a:spcBef>
                <a:spcPts val="600"/>
              </a:spcBef>
              <a:spcAft>
                <a:spcPts val="600"/>
              </a:spcAft>
            </a:pPr>
            <a:endParaRPr lang="ru-RU" sz="900" b="1" dirty="0">
              <a:solidFill>
                <a:schemeClr val="bg1"/>
              </a:solidFill>
            </a:endParaRPr>
          </a:p>
          <a:p>
            <a:pPr indent="457200" algn="just"/>
            <a:r>
              <a:rPr lang="ru-RU" sz="3600" b="1" dirty="0" smtClean="0">
                <a:solidFill>
                  <a:schemeClr val="bg1"/>
                </a:solidFill>
              </a:rPr>
              <a:t>При сортировке бюллетеней выявлены 2 бюллетеня имеющие две отметки и один бюллетень, где отсутствует печать участковой избирательной комиссии.</a:t>
            </a:r>
            <a:endParaRPr lang="ru-RU" sz="3600" b="1" dirty="0">
              <a:solidFill>
                <a:schemeClr val="bg1"/>
              </a:solidFill>
            </a:endParaRPr>
          </a:p>
        </p:txBody>
      </p:sp>
      <p:sp>
        <p:nvSpPr>
          <p:cNvPr id="8" name="Прямоугольник 7"/>
          <p:cNvSpPr/>
          <p:nvPr/>
        </p:nvSpPr>
        <p:spPr>
          <a:xfrm>
            <a:off x="251520" y="6093296"/>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b="1" dirty="0" smtClean="0">
                <a:effectLst>
                  <a:outerShdw blurRad="38100" dist="38100" dir="2700000" algn="tl">
                    <a:srgbClr val="000000">
                      <a:alpha val="43137"/>
                    </a:srgbClr>
                  </a:outerShdw>
                </a:effectLst>
              </a:rPr>
              <a:t>Каковы действия УИК?</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512" y="1597443"/>
            <a:ext cx="8784976" cy="4893647"/>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2400" b="1" i="1" dirty="0" smtClean="0">
                <a:effectLst>
                  <a:outerShdw blurRad="38100" dist="38100" dir="2700000" algn="tl">
                    <a:srgbClr val="000000">
                      <a:alpha val="43137"/>
                    </a:srgbClr>
                  </a:outerShdw>
                </a:effectLst>
              </a:rPr>
              <a:t>В соответствии с пунктом 17 статьи 68 Федерального закона «Об основных гарантиях избирательных прав граждан и права на участие в референдуме граждан Российской Федерации»</a:t>
            </a:r>
            <a:r>
              <a:rPr lang="ru-RU" sz="2400" dirty="0" smtClean="0">
                <a:effectLst>
                  <a:outerShdw blurRad="38100" dist="38100" dir="2700000" algn="tl">
                    <a:srgbClr val="000000">
                      <a:alpha val="43137"/>
                    </a:srgbClr>
                  </a:outerShdw>
                </a:effectLst>
              </a:rPr>
              <a:t> </a:t>
            </a:r>
            <a:r>
              <a:rPr lang="ru-RU" sz="2400" b="1" i="1" dirty="0" smtClean="0">
                <a:effectLst>
                  <a:outerShdw blurRad="38100" dist="38100" dir="2700000" algn="tl">
                    <a:srgbClr val="000000">
                      <a:alpha val="43137"/>
                    </a:srgbClr>
                  </a:outerShdw>
                </a:effectLst>
              </a:rPr>
              <a:t>бюллетени, которые не содержат отметок в квадратах, расположенных напротив фамилий кандидатов , или в которых число отметок в указанных квадратах превышает число отметок, установленное законом то такой бюллетень считается недействительным.</a:t>
            </a:r>
            <a:endParaRPr lang="ru-RU" sz="2400" dirty="0" smtClean="0">
              <a:effectLst>
                <a:outerShdw blurRad="38100" dist="38100" dir="2700000" algn="tl">
                  <a:srgbClr val="000000">
                    <a:alpha val="43137"/>
                  </a:srgbClr>
                </a:outerShdw>
              </a:effectLst>
            </a:endParaRPr>
          </a:p>
          <a:p>
            <a:pPr indent="457200" algn="just"/>
            <a:r>
              <a:rPr lang="ru-RU" sz="2400" b="1" i="1" dirty="0" smtClean="0">
                <a:effectLst>
                  <a:outerShdw blurRad="38100" dist="38100" dir="2700000" algn="tl">
                    <a:srgbClr val="000000">
                      <a:alpha val="43137"/>
                    </a:srgbClr>
                  </a:outerShdw>
                </a:effectLst>
              </a:rPr>
              <a:t>Если в бюллетене отсутствует подпись члена комиссии , либо печать участковой комиссии, либо на бюллетене стоит печать и подписи членов комиссии другого избирательного участка то такие бюллетени признаются бюллетенями неустановленной формы и в подсчет голосов не участвуют.</a:t>
            </a:r>
            <a:r>
              <a:rPr lang="ru-RU" sz="2400" b="1" dirty="0" smtClean="0">
                <a:effectLst>
                  <a:outerShdw blurRad="38100" dist="38100" dir="2700000" algn="tl">
                    <a:srgbClr val="000000">
                      <a:alpha val="43137"/>
                    </a:srgbClr>
                  </a:outerShdw>
                </a:effectLst>
              </a:rPr>
              <a:t> </a:t>
            </a:r>
            <a:endParaRPr lang="ru-RU" sz="24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251520" y="836712"/>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sp>
        <p:nvSpPr>
          <p:cNvPr id="6" name="Прямоугольник 5"/>
          <p:cNvSpPr/>
          <p:nvPr/>
        </p:nvSpPr>
        <p:spPr>
          <a:xfrm>
            <a:off x="251520" y="1052736"/>
            <a:ext cx="8657076" cy="4955203"/>
          </a:xfrm>
          <a:prstGeom prst="rect">
            <a:avLst/>
          </a:prstGeom>
          <a:solidFill>
            <a:srgbClr val="0070C0">
              <a:alpha val="55000"/>
            </a:srgbClr>
          </a:solidFill>
        </p:spPr>
        <p:txBody>
          <a:bodyPr wrap="square">
            <a:spAutoFit/>
          </a:bodyPr>
          <a:lstStyle/>
          <a:p>
            <a:pPr algn="ctr">
              <a:spcBef>
                <a:spcPts val="600"/>
              </a:spcBef>
            </a:pPr>
            <a:r>
              <a:rPr lang="ru-RU" sz="3600" b="1" u="sng" dirty="0" smtClean="0">
                <a:solidFill>
                  <a:schemeClr val="bg1"/>
                </a:solidFill>
                <a:effectLst>
                  <a:outerShdw blurRad="38100" dist="38100" dir="2700000" algn="tl">
                    <a:srgbClr val="000000">
                      <a:alpha val="43137"/>
                    </a:srgbClr>
                  </a:outerShdw>
                </a:effectLst>
              </a:rPr>
              <a:t>Ситуация </a:t>
            </a:r>
            <a:r>
              <a:rPr lang="ru-RU" sz="3600" b="1" u="sng" dirty="0">
                <a:solidFill>
                  <a:schemeClr val="bg1"/>
                </a:solidFill>
                <a:effectLst>
                  <a:outerShdw blurRad="38100" dist="38100" dir="2700000" algn="tl">
                    <a:srgbClr val="000000">
                      <a:alpha val="43137"/>
                    </a:srgbClr>
                  </a:outerShdw>
                </a:effectLst>
              </a:rPr>
              <a:t>№ </a:t>
            </a:r>
            <a:r>
              <a:rPr lang="ru-RU" sz="3600" b="1" u="sng" dirty="0" smtClean="0">
                <a:solidFill>
                  <a:schemeClr val="bg1"/>
                </a:solidFill>
                <a:effectLst>
                  <a:outerShdw blurRad="38100" dist="38100" dir="2700000" algn="tl">
                    <a:srgbClr val="000000">
                      <a:alpha val="43137"/>
                    </a:srgbClr>
                  </a:outerShdw>
                </a:effectLst>
              </a:rPr>
              <a:t>28</a:t>
            </a:r>
            <a:endParaRPr lang="en-US" sz="3600" b="1" dirty="0" smtClean="0">
              <a:solidFill>
                <a:schemeClr val="bg1"/>
              </a:solidFill>
              <a:effectLst>
                <a:outerShdw blurRad="38100" dist="38100" dir="2700000" algn="tl">
                  <a:srgbClr val="000000">
                    <a:alpha val="43137"/>
                  </a:srgbClr>
                </a:outerShdw>
              </a:effectLst>
            </a:endParaRPr>
          </a:p>
          <a:p>
            <a:pPr indent="457200" algn="just">
              <a:spcBef>
                <a:spcPts val="600"/>
              </a:spcBef>
              <a:spcAft>
                <a:spcPts val="600"/>
              </a:spcAft>
            </a:pPr>
            <a:endParaRPr lang="ru-RU" b="1" dirty="0">
              <a:solidFill>
                <a:schemeClr val="bg1"/>
              </a:solidFill>
              <a:effectLst>
                <a:outerShdw blurRad="38100" dist="38100" dir="2700000" algn="tl">
                  <a:srgbClr val="000000">
                    <a:alpha val="43137"/>
                  </a:srgbClr>
                </a:outerShdw>
              </a:effectLst>
            </a:endParaRPr>
          </a:p>
          <a:p>
            <a:pPr indent="457200" algn="just"/>
            <a:r>
              <a:rPr lang="ru-RU" sz="3600" b="1" dirty="0" smtClean="0">
                <a:solidFill>
                  <a:schemeClr val="bg1"/>
                </a:solidFill>
                <a:effectLst>
                  <a:outerShdw blurRad="38100" dist="38100" dir="2700000" algn="tl">
                    <a:srgbClr val="000000">
                      <a:alpha val="43137"/>
                    </a:srgbClr>
                  </a:outerShdw>
                </a:effectLst>
              </a:rPr>
              <a:t>Наблюдатель от партии «Уральские самоцветы» обратился к члену комиссии с правом решающего голоса с требованием о заверении  копии итогового протокола составленного наблюдателем самостоятельно.  </a:t>
            </a:r>
          </a:p>
          <a:p>
            <a:pPr indent="457200" algn="just"/>
            <a:endParaRPr lang="ru-RU" sz="3600" b="1" dirty="0">
              <a:solidFill>
                <a:schemeClr val="bg1"/>
              </a:solidFill>
              <a:effectLst>
                <a:outerShdw blurRad="38100" dist="38100" dir="2700000" algn="tl">
                  <a:srgbClr val="000000">
                    <a:alpha val="43137"/>
                  </a:srgbClr>
                </a:outerShdw>
              </a:effectLst>
            </a:endParaRPr>
          </a:p>
        </p:txBody>
      </p:sp>
      <p:sp>
        <p:nvSpPr>
          <p:cNvPr id="8" name="Прямоугольник 7"/>
          <p:cNvSpPr/>
          <p:nvPr/>
        </p:nvSpPr>
        <p:spPr>
          <a:xfrm>
            <a:off x="251520" y="6093296"/>
            <a:ext cx="864096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600" b="1" dirty="0" smtClean="0">
                <a:effectLst>
                  <a:outerShdw blurRad="38100" dist="38100" dir="2700000" algn="tl">
                    <a:srgbClr val="000000">
                      <a:alpha val="43137"/>
                    </a:srgbClr>
                  </a:outerShdw>
                </a:effectLst>
              </a:rPr>
              <a:t>Каковы действия УИК?</a:t>
            </a:r>
            <a:endParaRPr lang="ru-RU" sz="3600" b="1" dirty="0">
              <a:effectLst>
                <a:outerShdw blurRad="38100" dist="38100" dir="2700000" algn="tl">
                  <a:srgbClr val="000000">
                    <a:alpha val="43137"/>
                  </a:srgbClr>
                </a:outerShdw>
              </a:effectLst>
            </a:endParaRP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1844243"/>
            <a:ext cx="8640960" cy="2677656"/>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ru-RU" sz="2800" dirty="0"/>
              <a:t>В соответствии с подпунктом «г» пункта 23 статьи 29 Федерального закона «Об основных гарантиях избирательных прав и права на участие в референдуме граждан Российской Федерации» копии со списка избирателей делать запрещено. </a:t>
            </a:r>
            <a:r>
              <a:rPr lang="ru-RU" sz="2800" dirty="0" smtClean="0"/>
              <a:t>Избиратель может </a:t>
            </a:r>
            <a:r>
              <a:rPr lang="ru-RU" sz="2800" dirty="0"/>
              <a:t>только ознакомиться со </a:t>
            </a:r>
            <a:r>
              <a:rPr lang="ru-RU" sz="2800" dirty="0" smtClean="0"/>
              <a:t>списком.</a:t>
            </a:r>
            <a:endParaRPr kumimoji="0" lang="ru-RU" altLang="ja-JP" sz="28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endParaRPr>
          </a:p>
        </p:txBody>
      </p:sp>
      <p:sp>
        <p:nvSpPr>
          <p:cNvPr id="7" name="Прямоугольник 6"/>
          <p:cNvSpPr/>
          <p:nvPr/>
        </p:nvSpPr>
        <p:spPr>
          <a:xfrm>
            <a:off x="251520" y="5373216"/>
            <a:ext cx="8640960" cy="95410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indent="457200"/>
            <a:r>
              <a:rPr lang="ru-RU" sz="2800" dirty="0"/>
              <a:t>В случае </a:t>
            </a:r>
            <a:r>
              <a:rPr lang="ru-RU" sz="2800" u="sng" dirty="0"/>
              <a:t>письменного</a:t>
            </a:r>
            <a:r>
              <a:rPr lang="ru-RU" sz="2800" dirty="0"/>
              <a:t> обращения незамедлительно дается </a:t>
            </a:r>
            <a:r>
              <a:rPr lang="ru-RU" sz="2800" u="sng" dirty="0"/>
              <a:t>письменный ответ</a:t>
            </a:r>
            <a:r>
              <a:rPr lang="ru-RU" sz="2800" dirty="0"/>
              <a:t> заявителю.</a:t>
            </a:r>
          </a:p>
        </p:txBody>
      </p:sp>
      <p:sp>
        <p:nvSpPr>
          <p:cNvPr id="10" name="Rectangle 1"/>
          <p:cNvSpPr>
            <a:spLocks noChangeArrowheads="1"/>
          </p:cNvSpPr>
          <p:nvPr/>
        </p:nvSpPr>
        <p:spPr bwMode="auto">
          <a:xfrm>
            <a:off x="251520" y="862554"/>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512" y="1843665"/>
            <a:ext cx="8784976" cy="440120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2800" b="1" dirty="0" smtClean="0">
                <a:effectLst>
                  <a:outerShdw blurRad="38100" dist="38100" dir="2700000" algn="tl">
                    <a:srgbClr val="000000">
                      <a:alpha val="43137"/>
                    </a:srgbClr>
                  </a:outerShdw>
                </a:effectLst>
              </a:rPr>
              <a:t>В соответствии с пунктом 12 статьи 30 закона  67-ФЗ заверение копий протоколов и иных документов комиссий производится председателем, или заместителем председателя, или секретарем соответствующей комиссии. </a:t>
            </a:r>
          </a:p>
          <a:p>
            <a:pPr indent="457200" algn="just"/>
            <a:r>
              <a:rPr lang="ru-RU" sz="2800" b="1" dirty="0" smtClean="0">
                <a:effectLst>
                  <a:outerShdw blurRad="38100" dist="38100" dir="2700000" algn="tl">
                    <a:srgbClr val="000000">
                      <a:alpha val="43137"/>
                    </a:srgbClr>
                  </a:outerShdw>
                </a:effectLst>
              </a:rPr>
              <a:t>При этом лицо, заверяющее копию документа, на указанной копии делает запись: "Верно" или "Копия верна", расписывается, указывает свои фамилию и инициалы, дату и время заверения копии и проставляет печать соответствующей комиссии.</a:t>
            </a:r>
            <a:endParaRPr lang="ru-RU" sz="2800" b="1"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179512" y="908720"/>
            <a:ext cx="8784976" cy="58477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32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79512" y="1484784"/>
            <a:ext cx="8784976" cy="532453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lgn="just"/>
            <a:r>
              <a:rPr lang="ru-RU" sz="2000" b="1" i="1" dirty="0" smtClean="0">
                <a:effectLst>
                  <a:outerShdw blurRad="38100" dist="38100" dir="2700000" algn="tl">
                    <a:srgbClr val="000000">
                      <a:alpha val="43137"/>
                    </a:srgbClr>
                  </a:outerShdw>
                </a:effectLst>
              </a:rPr>
              <a:t>В соответствии с пунктом 27 статьи 85 закона от 22 февраля 2014 года N 20-ФЗ « О выборах депутатов Государственной Думы Федерального Собрания  Российской Федерации» по требованию члена участковой избирательной комиссии, иных лиц, участковая избирательная комиссия немедленно после подписания протокола об итогах голосования (в том числе составленных повторно) обязана изготовить и выдать заверенные копии протоколов. </a:t>
            </a:r>
          </a:p>
          <a:p>
            <a:pPr indent="457200" algn="just"/>
            <a:r>
              <a:rPr lang="ru-RU" sz="2000" b="1" i="1" dirty="0" smtClean="0">
                <a:effectLst>
                  <a:outerShdw blurRad="38100" dist="38100" dir="2700000" algn="tl">
                    <a:srgbClr val="000000">
                      <a:alpha val="43137"/>
                    </a:srgbClr>
                  </a:outerShdw>
                </a:effectLst>
              </a:rPr>
              <a:t>Выдаваемые заверенные копии протоколов нумеруются. </a:t>
            </a:r>
          </a:p>
          <a:p>
            <a:pPr indent="457200" algn="just"/>
            <a:r>
              <a:rPr lang="ru-RU" sz="2000" b="1" i="1" dirty="0" smtClean="0">
                <a:effectLst>
                  <a:outerShdw blurRad="38100" dist="38100" dir="2700000" algn="tl">
                    <a:srgbClr val="000000">
                      <a:alpha val="43137"/>
                    </a:srgbClr>
                  </a:outerShdw>
                </a:effectLst>
              </a:rPr>
              <a:t>Участковая избирательная комиссия отмечает факт выдачи заверенной копии каждого протокола в соответствующем реестре. Лицо, получившее заверенную копию протокола, расписывается в указанном реестре. </a:t>
            </a:r>
          </a:p>
          <a:p>
            <a:pPr indent="457200" algn="just"/>
            <a:r>
              <a:rPr lang="ru-RU" sz="2000" b="1" i="1" dirty="0" smtClean="0">
                <a:effectLst>
                  <a:outerShdw blurRad="38100" dist="38100" dir="2700000" algn="tl">
                    <a:srgbClr val="000000">
                      <a:alpha val="43137"/>
                    </a:srgbClr>
                  </a:outerShdw>
                </a:effectLst>
              </a:rPr>
              <a:t>Ответственность за соответствие в полном объеме данных, содержащихся в копии протокола, данным, содержащимся в протоколе, несет лицо, заверившее указанную копию протокола. </a:t>
            </a:r>
          </a:p>
          <a:p>
            <a:pPr indent="457200" algn="just"/>
            <a:r>
              <a:rPr lang="ru-RU" sz="2000" b="1" i="1" dirty="0" smtClean="0">
                <a:effectLst>
                  <a:outerShdw blurRad="38100" dist="38100" dir="2700000" algn="tl">
                    <a:srgbClr val="000000">
                      <a:alpha val="43137"/>
                    </a:srgbClr>
                  </a:outerShdw>
                </a:effectLst>
              </a:rPr>
              <a:t>Исходя из этого, заверять копию протокола, изготовленную самостоятельно наблюдателем, комиссия не имеет права.</a:t>
            </a:r>
            <a:endParaRPr lang="ru-RU" sz="2000" dirty="0">
              <a:effectLst>
                <a:outerShdw blurRad="38100" dist="38100" dir="2700000" algn="tl">
                  <a:srgbClr val="000000">
                    <a:alpha val="43137"/>
                  </a:srgbClr>
                </a:outerShdw>
              </a:effectLst>
            </a:endParaRPr>
          </a:p>
        </p:txBody>
      </p:sp>
      <p:sp>
        <p:nvSpPr>
          <p:cNvPr id="10" name="Rectangle 1"/>
          <p:cNvSpPr>
            <a:spLocks noChangeArrowheads="1"/>
          </p:cNvSpPr>
          <p:nvPr/>
        </p:nvSpPr>
        <p:spPr bwMode="auto">
          <a:xfrm>
            <a:off x="179512" y="836712"/>
            <a:ext cx="8784976" cy="58477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32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sp>
        <p:nvSpPr>
          <p:cNvPr id="8" name="Прямоугольник 7"/>
          <p:cNvSpPr/>
          <p:nvPr/>
        </p:nvSpPr>
        <p:spPr>
          <a:xfrm>
            <a:off x="0" y="0"/>
            <a:ext cx="9144000" cy="73866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smtClean="0">
                <a:effectLst>
                  <a:outerShdw blurRad="38100" dist="38100" dir="2700000" algn="tl">
                    <a:srgbClr val="000000">
                      <a:alpha val="43137"/>
                    </a:srgbClr>
                  </a:outerShdw>
                </a:effectLst>
              </a:rPr>
              <a:t>I</a:t>
            </a:r>
            <a:r>
              <a:rPr lang="en-US" b="1" dirty="0">
                <a:effectLst>
                  <a:outerShdw blurRad="38100" dist="38100" dir="2700000" algn="tl">
                    <a:srgbClr val="000000">
                      <a:alpha val="43137"/>
                    </a:srgbClr>
                  </a:outerShdw>
                </a:effectLst>
              </a:rPr>
              <a:t>V</a:t>
            </a:r>
            <a:r>
              <a:rPr lang="ru-RU" b="1" dirty="0" smtClean="0">
                <a:effectLst>
                  <a:outerShdw blurRad="38100" dist="38100" dir="2700000" algn="tl">
                    <a:srgbClr val="000000">
                      <a:alpha val="43137"/>
                    </a:srgbClr>
                  </a:outerShdw>
                </a:effectLst>
              </a:rPr>
              <a:t> этап.</a:t>
            </a:r>
            <a:endParaRPr lang="en-US" b="1" dirty="0" smtClean="0">
              <a:effectLst>
                <a:outerShdw blurRad="38100" dist="38100" dir="2700000" algn="tl">
                  <a:srgbClr val="000000">
                    <a:alpha val="43137"/>
                  </a:srgbClr>
                </a:outerShdw>
              </a:effectLst>
            </a:endParaRPr>
          </a:p>
          <a:p>
            <a:pPr algn="ctr"/>
            <a:r>
              <a:rPr lang="ru-RU" sz="2200" b="1" dirty="0" smtClean="0">
                <a:effectLst>
                  <a:outerShdw blurRad="38100" dist="38100" dir="2700000" algn="tl">
                    <a:srgbClr val="000000">
                      <a:alpha val="43137"/>
                    </a:srgbClr>
                  </a:outerShdw>
                </a:effectLst>
              </a:rPr>
              <a:t>     </a:t>
            </a:r>
            <a:r>
              <a:rPr lang="ru-RU" sz="2400" b="1" dirty="0" smtClean="0"/>
              <a:t>Закрытие избирательного участка</a:t>
            </a:r>
            <a:endParaRPr lang="ru-RU" sz="2200" b="1" dirty="0">
              <a:effectLst>
                <a:outerShdw blurRad="38100" dist="38100" dir="2700000" algn="tl">
                  <a:srgbClr val="000000">
                    <a:alpha val="43137"/>
                  </a:srgbClr>
                </a:outerShdw>
              </a:effectLst>
            </a:endParaRPr>
          </a:p>
        </p:txBody>
      </p:sp>
      <p:pic>
        <p:nvPicPr>
          <p:cNvPr id="9" name="Рисунок 167" descr="Plakat2_ORIGIN!!.png"/>
          <p:cNvPicPr>
            <a:picLocks noChangeAspect="1"/>
          </p:cNvPicPr>
          <p:nvPr/>
        </p:nvPicPr>
        <p:blipFill>
          <a:blip r:embed="rId3"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jpg"/>
          <p:cNvPicPr>
            <a:picLocks noChangeAspect="1"/>
          </p:cNvPicPr>
          <p:nvPr/>
        </p:nvPicPr>
        <p:blipFill>
          <a:blip r:embed="rId2"/>
          <a:stretch>
            <a:fillRect/>
          </a:stretch>
        </p:blipFill>
        <p:spPr>
          <a:xfrm>
            <a:off x="214282" y="357166"/>
            <a:ext cx="4289457" cy="6072230"/>
          </a:xfrm>
          <a:prstGeom prst="rect">
            <a:avLst/>
          </a:prstGeom>
        </p:spPr>
      </p:pic>
      <p:pic>
        <p:nvPicPr>
          <p:cNvPr id="5" name="Рисунок 4" descr="5.jpg"/>
          <p:cNvPicPr>
            <a:picLocks noChangeAspect="1"/>
          </p:cNvPicPr>
          <p:nvPr/>
        </p:nvPicPr>
        <p:blipFill>
          <a:blip r:embed="rId3" cstate="print"/>
          <a:stretch>
            <a:fillRect/>
          </a:stretch>
        </p:blipFill>
        <p:spPr>
          <a:xfrm>
            <a:off x="4643438" y="357166"/>
            <a:ext cx="4303755" cy="607223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2060848"/>
            <a:ext cx="6821099" cy="280076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Спасибо </a:t>
            </a:r>
          </a:p>
          <a:p>
            <a:pPr algn="ctr"/>
            <a:r>
              <a:rPr lang="ru-RU"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за внимание!</a:t>
            </a:r>
            <a:endParaRPr lang="ru-RU"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I этап.</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a:p>
            <a:pPr lvl="0" eaLnBrk="0" fontAlgn="base" hangingPunct="0">
              <a:spcBef>
                <a:spcPct val="0"/>
              </a:spcBef>
              <a:spcAft>
                <a:spcPct val="0"/>
              </a:spcAft>
            </a:pPr>
            <a:r>
              <a:rPr kumimoji="0" lang="ru-RU"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ea typeface="Times New Roman" pitchFamily="18" charset="0"/>
                <a:cs typeface="Times New Roman" pitchFamily="18" charset="0"/>
              </a:rPr>
              <a:t>   Работа УИК в день голосования до начала времени голосования</a:t>
            </a:r>
            <a:endParaRPr kumimoji="0" lang="ru-RU" sz="700" b="0"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7409" name="Rectangle 1"/>
          <p:cNvSpPr>
            <a:spLocks noChangeArrowheads="1"/>
          </p:cNvSpPr>
          <p:nvPr/>
        </p:nvSpPr>
        <p:spPr bwMode="auto">
          <a:xfrm>
            <a:off x="251520" y="1720552"/>
            <a:ext cx="8640960" cy="3170099"/>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indent="457200"/>
            <a:r>
              <a:rPr lang="ru-RU" sz="2000" b="1" dirty="0" smtClean="0">
                <a:effectLst>
                  <a:outerShdw blurRad="38100" dist="38100" dir="2700000" algn="tl">
                    <a:srgbClr val="000000">
                      <a:alpha val="43137"/>
                    </a:srgbClr>
                  </a:outerShdw>
                </a:effectLst>
              </a:rPr>
              <a:t>До </a:t>
            </a:r>
            <a:r>
              <a:rPr lang="ru-RU" sz="2000" b="1" dirty="0">
                <a:effectLst>
                  <a:outerShdw blurRad="38100" dist="38100" dir="2700000" algn="tl">
                    <a:srgbClr val="000000">
                      <a:alpha val="43137"/>
                    </a:srgbClr>
                  </a:outerShdw>
                </a:effectLst>
              </a:rPr>
              <a:t>начала голосования на информационном стенде должны быть вывешены:</a:t>
            </a:r>
          </a:p>
          <a:p>
            <a:pPr indent="457200" defTabSz="432000">
              <a:buFontTx/>
              <a:buChar char="-"/>
            </a:pPr>
            <a:r>
              <a:rPr lang="ru-RU" sz="2000" b="1" dirty="0" smtClean="0">
                <a:effectLst>
                  <a:outerShdw blurRad="38100" dist="38100" dir="2700000" algn="tl">
                    <a:srgbClr val="000000">
                      <a:alpha val="43137"/>
                    </a:srgbClr>
                  </a:outerShdw>
                </a:effectLst>
              </a:rPr>
              <a:t>информационные </a:t>
            </a:r>
            <a:r>
              <a:rPr lang="ru-RU" sz="2000" b="1" dirty="0">
                <a:effectLst>
                  <a:outerShdw blurRad="38100" dist="38100" dir="2700000" algn="tl">
                    <a:srgbClr val="000000">
                      <a:alpha val="43137"/>
                    </a:srgbClr>
                  </a:outerShdw>
                </a:effectLst>
              </a:rPr>
              <a:t>плакаты</a:t>
            </a:r>
            <a:r>
              <a:rPr lang="ru-RU" sz="2000" b="1" dirty="0" smtClean="0">
                <a:effectLst>
                  <a:outerShdw blurRad="38100" dist="38100" dir="2700000" algn="tl">
                    <a:srgbClr val="000000">
                      <a:alpha val="43137"/>
                    </a:srgbClr>
                  </a:outerShdw>
                </a:effectLst>
              </a:rPr>
              <a:t>;</a:t>
            </a:r>
            <a:endParaRPr lang="ru-RU" sz="2000" b="1" dirty="0">
              <a:effectLst>
                <a:outerShdw blurRad="38100" dist="38100" dir="2700000" algn="tl">
                  <a:srgbClr val="000000">
                    <a:alpha val="43137"/>
                  </a:srgbClr>
                </a:outerShdw>
              </a:effectLst>
            </a:endParaRPr>
          </a:p>
          <a:p>
            <a:pPr indent="457200">
              <a:buFontTx/>
              <a:buChar char="-"/>
            </a:pPr>
            <a:r>
              <a:rPr lang="ru-RU" sz="2000" b="1" dirty="0" smtClean="0">
                <a:effectLst>
                  <a:outerShdw blurRad="38100" dist="38100" dir="2700000" algn="tl">
                    <a:srgbClr val="000000">
                      <a:alpha val="43137"/>
                    </a:srgbClr>
                  </a:outerShdw>
                </a:effectLst>
              </a:rPr>
              <a:t>образцы </a:t>
            </a:r>
            <a:r>
              <a:rPr lang="ru-RU" sz="2000" b="1" dirty="0">
                <a:effectLst>
                  <a:outerShdw blurRad="38100" dist="38100" dir="2700000" algn="tl">
                    <a:srgbClr val="000000">
                      <a:alpha val="43137"/>
                    </a:srgbClr>
                  </a:outerShdw>
                </a:effectLst>
              </a:rPr>
              <a:t>заполнения бюллетеней</a:t>
            </a:r>
            <a:r>
              <a:rPr lang="ru-RU" sz="2000" b="1" dirty="0" smtClean="0">
                <a:effectLst>
                  <a:outerShdw blurRad="38100" dist="38100" dir="2700000" algn="tl">
                    <a:srgbClr val="000000">
                      <a:alpha val="43137"/>
                    </a:srgbClr>
                  </a:outerShdw>
                </a:effectLst>
              </a:rPr>
              <a:t>;</a:t>
            </a:r>
          </a:p>
          <a:p>
            <a:pPr indent="457200">
              <a:buFontTx/>
              <a:buChar char="-"/>
            </a:pPr>
            <a:r>
              <a:rPr lang="ru-RU" sz="2000" b="1" dirty="0" smtClean="0">
                <a:effectLst>
                  <a:outerShdw blurRad="38100" dist="38100" dir="2700000" algn="tl">
                    <a:srgbClr val="000000">
                      <a:alpha val="43137"/>
                    </a:srgbClr>
                  </a:outerShdw>
                </a:effectLst>
              </a:rPr>
              <a:t>сведения </a:t>
            </a:r>
            <a:r>
              <a:rPr lang="ru-RU" sz="2000" b="1" dirty="0">
                <a:effectLst>
                  <a:outerShdw blurRad="38100" dist="38100" dir="2700000" algn="tl">
                    <a:srgbClr val="000000">
                      <a:alpha val="43137"/>
                    </a:srgbClr>
                  </a:outerShdw>
                </a:effectLst>
              </a:rPr>
              <a:t>о доходах и об имуществе кандидатов в </a:t>
            </a:r>
            <a:r>
              <a:rPr lang="ru-RU" sz="2000" b="1" dirty="0" smtClean="0">
                <a:effectLst>
                  <a:outerShdw blurRad="38100" dist="38100" dir="2700000" algn="tl">
                    <a:srgbClr val="000000">
                      <a:alpha val="43137"/>
                    </a:srgbClr>
                  </a:outerShdw>
                </a:effectLst>
              </a:rPr>
              <a:t>объеме, </a:t>
            </a:r>
          </a:p>
          <a:p>
            <a:pPr indent="457200"/>
            <a:r>
              <a:rPr lang="ru-RU" sz="2000" b="1" dirty="0" smtClean="0">
                <a:effectLst>
                  <a:outerShdw blurRad="38100" dist="38100" dir="2700000" algn="tl">
                    <a:srgbClr val="000000">
                      <a:alpha val="43137"/>
                    </a:srgbClr>
                  </a:outerShdw>
                </a:effectLst>
              </a:rPr>
              <a:t>установленном </a:t>
            </a:r>
            <a:r>
              <a:rPr lang="ru-RU" sz="2000" b="1" dirty="0">
                <a:effectLst>
                  <a:outerShdw blurRad="38100" dist="38100" dir="2700000" algn="tl">
                    <a:srgbClr val="000000">
                      <a:alpha val="43137"/>
                    </a:srgbClr>
                  </a:outerShdw>
                </a:effectLst>
              </a:rPr>
              <a:t>организующей выборы избирательной комиссией;</a:t>
            </a:r>
          </a:p>
          <a:p>
            <a:pPr indent="457200">
              <a:buFontTx/>
              <a:buChar char="-"/>
            </a:pPr>
            <a:r>
              <a:rPr lang="ru-RU" sz="2000" b="1" dirty="0" smtClean="0">
                <a:effectLst>
                  <a:outerShdw blurRad="38100" dist="38100" dir="2700000" algn="tl">
                    <a:srgbClr val="000000">
                      <a:alpha val="43137"/>
                    </a:srgbClr>
                  </a:outerShdw>
                </a:effectLst>
              </a:rPr>
              <a:t>информация </a:t>
            </a:r>
            <a:r>
              <a:rPr lang="ru-RU" sz="2000" b="1" dirty="0">
                <a:effectLst>
                  <a:outerShdw blurRad="38100" dist="38100" dir="2700000" algn="tl">
                    <a:srgbClr val="000000">
                      <a:alpha val="43137"/>
                    </a:srgbClr>
                  </a:outerShdw>
                </a:effectLst>
              </a:rPr>
              <a:t>о фактах предоставления кандидатами недостоверных </a:t>
            </a:r>
            <a:endParaRPr lang="ru-RU" sz="2000" b="1" dirty="0" smtClean="0">
              <a:effectLst>
                <a:outerShdw blurRad="38100" dist="38100" dir="2700000" algn="tl">
                  <a:srgbClr val="000000">
                    <a:alpha val="43137"/>
                  </a:srgbClr>
                </a:outerShdw>
              </a:effectLst>
            </a:endParaRPr>
          </a:p>
          <a:p>
            <a:pPr indent="457200"/>
            <a:r>
              <a:rPr lang="ru-RU" sz="2000" b="1" dirty="0">
                <a:effectLst>
                  <a:outerShdw blurRad="38100" dist="38100" dir="2700000" algn="tl">
                    <a:srgbClr val="000000">
                      <a:alpha val="43137"/>
                    </a:srgbClr>
                  </a:outerShdw>
                </a:effectLst>
              </a:rPr>
              <a:t>с</a:t>
            </a:r>
            <a:r>
              <a:rPr lang="ru-RU" sz="2000" b="1" dirty="0" smtClean="0">
                <a:effectLst>
                  <a:outerShdw blurRad="38100" dist="38100" dir="2700000" algn="tl">
                    <a:srgbClr val="000000">
                      <a:alpha val="43137"/>
                    </a:srgbClr>
                  </a:outerShdw>
                </a:effectLst>
              </a:rPr>
              <a:t>ведений.</a:t>
            </a:r>
          </a:p>
          <a:p>
            <a:pPr indent="457200"/>
            <a:r>
              <a:rPr lang="ru-RU" sz="2000" b="1" dirty="0" smtClean="0">
                <a:effectLst>
                  <a:outerShdw blurRad="38100" dist="38100" dir="2700000" algn="tl">
                    <a:srgbClr val="000000">
                      <a:alpha val="43137"/>
                    </a:srgbClr>
                  </a:outerShdw>
                </a:effectLst>
              </a:rPr>
              <a:t>В </a:t>
            </a:r>
            <a:r>
              <a:rPr lang="ru-RU" sz="2000" b="1" dirty="0">
                <a:effectLst>
                  <a:outerShdw blurRad="38100" dist="38100" dir="2700000" algn="tl">
                    <a:srgbClr val="000000">
                      <a:alpha val="43137"/>
                    </a:srgbClr>
                  </a:outerShdw>
                </a:effectLst>
              </a:rPr>
              <a:t>помещении для голосования должна находиться увеличенная форма протокола УИК об итогах голосования. </a:t>
            </a:r>
          </a:p>
        </p:txBody>
      </p:sp>
      <p:sp>
        <p:nvSpPr>
          <p:cNvPr id="7" name="Прямоугольник 6"/>
          <p:cNvSpPr/>
          <p:nvPr/>
        </p:nvSpPr>
        <p:spPr>
          <a:xfrm>
            <a:off x="251520" y="5301208"/>
            <a:ext cx="8640960"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indent="457200" algn="just"/>
            <a:r>
              <a:rPr lang="ru-RU" sz="2000" b="1" dirty="0" smtClean="0">
                <a:effectLst>
                  <a:outerShdw blurRad="38100" dist="38100" dir="2700000" algn="tl">
                    <a:srgbClr val="000000">
                      <a:alpha val="43137"/>
                    </a:srgbClr>
                  </a:outerShdw>
                </a:effectLst>
              </a:rPr>
              <a:t>В случае использования на выборах открепительных удостоверений до открытия избирательного участка для голосования не выданные избирателям открепительные удостоверения погашаются, о чем составляется акт.</a:t>
            </a:r>
          </a:p>
        </p:txBody>
      </p:sp>
      <p:sp>
        <p:nvSpPr>
          <p:cNvPr id="10" name="Rectangle 1"/>
          <p:cNvSpPr>
            <a:spLocks noChangeArrowheads="1"/>
          </p:cNvSpPr>
          <p:nvPr/>
        </p:nvSpPr>
        <p:spPr bwMode="auto">
          <a:xfrm>
            <a:off x="251520" y="862554"/>
            <a:ext cx="8640960" cy="461665"/>
          </a:xfrm>
          <a:prstGeom prst="rect">
            <a:avLst/>
          </a:prstGeom>
          <a:solidFill>
            <a:schemeClr val="tx2">
              <a:lumMod val="60000"/>
              <a:lumOff val="40000"/>
              <a:alpha val="33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altLang="ja-JP" sz="2400"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Andale Sans UI"/>
                <a:cs typeface="Times New Roman" pitchFamily="18" charset="0"/>
              </a:rPr>
              <a:t>Решение ситуации.</a:t>
            </a:r>
          </a:p>
        </p:txBody>
      </p:sp>
      <p:pic>
        <p:nvPicPr>
          <p:cNvPr id="5" name="Рисунок 167" descr="Plakat2_ORIGIN!!.png"/>
          <p:cNvPicPr>
            <a:picLocks noChangeAspect="1"/>
          </p:cNvPicPr>
          <p:nvPr/>
        </p:nvPicPr>
        <p:blipFill>
          <a:blip r:embed="rId2" cstate="print"/>
          <a:srcRect/>
          <a:stretch>
            <a:fillRect/>
          </a:stretch>
        </p:blipFill>
        <p:spPr bwMode="auto">
          <a:xfrm>
            <a:off x="7871505" y="0"/>
            <a:ext cx="1272495" cy="98072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7264</TotalTime>
  <Words>4042</Words>
  <Application>Microsoft Office PowerPoint</Application>
  <PresentationFormat>Экран (4:3)</PresentationFormat>
  <Paragraphs>501</Paragraphs>
  <Slides>83</Slides>
  <Notes>28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83</vt:i4>
      </vt:variant>
    </vt:vector>
  </HeadingPairs>
  <TitlesOfParts>
    <vt:vector size="90" baseType="lpstr">
      <vt:lpstr>ＭＳ Ｐゴシック</vt:lpstr>
      <vt:lpstr>Andale Sans UI</vt:lpstr>
      <vt:lpstr>Arial</vt:lpstr>
      <vt:lpstr>Book Antiqua</vt:lpstr>
      <vt:lpstr>Calibri</vt:lpstr>
      <vt:lpstr>Times New Roman</vt:lpstr>
      <vt:lpstr>Тема1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vldm</dc:creator>
  <cp:lastModifiedBy>Комиссия Избирательная</cp:lastModifiedBy>
  <cp:revision>206</cp:revision>
  <dcterms:created xsi:type="dcterms:W3CDTF">2016-01-27T04:43:06Z</dcterms:created>
  <dcterms:modified xsi:type="dcterms:W3CDTF">2016-04-22T05:44:28Z</dcterms:modified>
</cp:coreProperties>
</file>