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8"/>
  </p:notesMasterIdLst>
  <p:handoutMasterIdLst>
    <p:handoutMasterId r:id="rId59"/>
  </p:handoutMasterIdLst>
  <p:sldIdLst>
    <p:sldId id="256" r:id="rId2"/>
    <p:sldId id="342" r:id="rId3"/>
    <p:sldId id="259" r:id="rId4"/>
    <p:sldId id="260" r:id="rId5"/>
    <p:sldId id="262" r:id="rId6"/>
    <p:sldId id="263" r:id="rId7"/>
    <p:sldId id="341" r:id="rId8"/>
    <p:sldId id="415" r:id="rId9"/>
    <p:sldId id="417" r:id="rId10"/>
    <p:sldId id="265" r:id="rId11"/>
    <p:sldId id="336" r:id="rId12"/>
    <p:sldId id="389" r:id="rId13"/>
    <p:sldId id="378" r:id="rId14"/>
    <p:sldId id="390" r:id="rId15"/>
    <p:sldId id="379" r:id="rId16"/>
    <p:sldId id="380" r:id="rId17"/>
    <p:sldId id="381" r:id="rId18"/>
    <p:sldId id="382" r:id="rId19"/>
    <p:sldId id="383" r:id="rId20"/>
    <p:sldId id="384" r:id="rId21"/>
    <p:sldId id="385" r:id="rId22"/>
    <p:sldId id="386" r:id="rId23"/>
    <p:sldId id="416" r:id="rId24"/>
    <p:sldId id="387" r:id="rId25"/>
    <p:sldId id="388" r:id="rId26"/>
    <p:sldId id="391" r:id="rId27"/>
    <p:sldId id="392" r:id="rId28"/>
    <p:sldId id="273" r:id="rId29"/>
    <p:sldId id="393" r:id="rId30"/>
    <p:sldId id="394" r:id="rId31"/>
    <p:sldId id="422" r:id="rId32"/>
    <p:sldId id="395" r:id="rId33"/>
    <p:sldId id="396" r:id="rId34"/>
    <p:sldId id="397" r:id="rId35"/>
    <p:sldId id="398" r:id="rId36"/>
    <p:sldId id="399" r:id="rId37"/>
    <p:sldId id="400" r:id="rId38"/>
    <p:sldId id="401" r:id="rId39"/>
    <p:sldId id="403" r:id="rId40"/>
    <p:sldId id="425" r:id="rId41"/>
    <p:sldId id="404" r:id="rId42"/>
    <p:sldId id="343" r:id="rId43"/>
    <p:sldId id="424" r:id="rId44"/>
    <p:sldId id="405" r:id="rId45"/>
    <p:sldId id="406" r:id="rId46"/>
    <p:sldId id="420" r:id="rId47"/>
    <p:sldId id="407" r:id="rId48"/>
    <p:sldId id="421" r:id="rId49"/>
    <p:sldId id="408" r:id="rId50"/>
    <p:sldId id="409" r:id="rId51"/>
    <p:sldId id="414" r:id="rId52"/>
    <p:sldId id="410" r:id="rId53"/>
    <p:sldId id="412" r:id="rId54"/>
    <p:sldId id="413" r:id="rId55"/>
    <p:sldId id="411" r:id="rId56"/>
    <p:sldId id="346"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ED2"/>
    <a:srgbClr val="210BC1"/>
    <a:srgbClr val="2C19E1"/>
    <a:srgbClr val="6152EC"/>
    <a:srgbClr val="0701EF"/>
    <a:srgbClr val="516FED"/>
    <a:srgbClr val="230373"/>
    <a:srgbClr val="2564D5"/>
    <a:srgbClr val="5F5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14" autoAdjust="0"/>
  </p:normalViewPr>
  <p:slideViewPr>
    <p:cSldViewPr>
      <p:cViewPr varScale="1">
        <p:scale>
          <a:sx n="112" d="100"/>
          <a:sy n="112" d="100"/>
        </p:scale>
        <p:origin x="158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17ACDD-433E-415A-9216-E8E64E242F52}" type="datetimeFigureOut">
              <a:rPr lang="ru-RU" smtClean="0"/>
              <a:pPr/>
              <a:t>23.06.2016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D63F21-295D-47AC-9764-47AC61240C68}" type="slidenum">
              <a:rPr lang="ru-RU" smtClean="0"/>
              <a:pPr/>
              <a:t>‹#›</a:t>
            </a:fld>
            <a:endParaRPr lang="ru-RU"/>
          </a:p>
        </p:txBody>
      </p:sp>
    </p:spTree>
    <p:extLst>
      <p:ext uri="{BB962C8B-B14F-4D97-AF65-F5344CB8AC3E}">
        <p14:creationId xmlns:p14="http://schemas.microsoft.com/office/powerpoint/2010/main" val="42348874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50A55-819C-4F25-A0F6-588158054CFC}" type="datetimeFigureOut">
              <a:rPr lang="ru-RU" smtClean="0"/>
              <a:pPr/>
              <a:t>23.06.2016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BE5B7-4109-461E-9986-A7447B751D6E}" type="slidenum">
              <a:rPr lang="ru-RU" smtClean="0"/>
              <a:pPr/>
              <a:t>‹#›</a:t>
            </a:fld>
            <a:endParaRPr lang="ru-RU"/>
          </a:p>
        </p:txBody>
      </p:sp>
    </p:spTree>
    <p:extLst>
      <p:ext uri="{BB962C8B-B14F-4D97-AF65-F5344CB8AC3E}">
        <p14:creationId xmlns:p14="http://schemas.microsoft.com/office/powerpoint/2010/main" val="11625277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1FBE5B7-4109-461E-9986-A7447B751D6E}" type="slidenum">
              <a:rPr lang="ru-RU" smtClean="0"/>
              <a:pPr/>
              <a:t>1</a:t>
            </a:fld>
            <a:endParaRPr lang="ru-RU"/>
          </a:p>
        </p:txBody>
      </p:sp>
    </p:spTree>
    <p:extLst>
      <p:ext uri="{BB962C8B-B14F-4D97-AF65-F5344CB8AC3E}">
        <p14:creationId xmlns:p14="http://schemas.microsoft.com/office/powerpoint/2010/main" val="267215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B3B027-8A55-44FD-AA6F-1139FC1558BE}" type="datetimeFigureOut">
              <a:rPr lang="ru-RU" smtClean="0"/>
              <a:pPr/>
              <a:t>23.06.2016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B3B027-8A55-44FD-AA6F-1139FC1558BE}" type="datetimeFigureOut">
              <a:rPr lang="ru-RU" smtClean="0"/>
              <a:pPr/>
              <a:t>23.06.2016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B3B027-8A55-44FD-AA6F-1139FC1558BE}" type="datetimeFigureOut">
              <a:rPr lang="ru-RU" smtClean="0"/>
              <a:pPr/>
              <a:t>23.06.2016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B3B027-8A55-44FD-AA6F-1139FC1558BE}" type="datetimeFigureOut">
              <a:rPr lang="ru-RU" smtClean="0"/>
              <a:pPr/>
              <a:t>23.06.2016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B3B027-8A55-44FD-AA6F-1139FC1558BE}" type="datetimeFigureOut">
              <a:rPr lang="ru-RU" smtClean="0"/>
              <a:pPr/>
              <a:t>23.06.2016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B3B027-8A55-44FD-AA6F-1139FC1558BE}" type="datetimeFigureOut">
              <a:rPr lang="ru-RU" smtClean="0"/>
              <a:pPr/>
              <a:t>23.06.2016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B3B027-8A55-44FD-AA6F-1139FC1558BE}" type="datetimeFigureOut">
              <a:rPr lang="ru-RU" smtClean="0"/>
              <a:pPr/>
              <a:t>23.06.2016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B3B027-8A55-44FD-AA6F-1139FC1558BE}" type="datetimeFigureOut">
              <a:rPr lang="ru-RU" smtClean="0"/>
              <a:pPr/>
              <a:t>23.06.2016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B3B027-8A55-44FD-AA6F-1139FC1558BE}" type="datetimeFigureOut">
              <a:rPr lang="ru-RU" smtClean="0"/>
              <a:pPr/>
              <a:t>23.06.2016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B3B027-8A55-44FD-AA6F-1139FC1558BE}" type="datetimeFigureOut">
              <a:rPr lang="ru-RU" smtClean="0"/>
              <a:pPr/>
              <a:t>23.06.2016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B3B027-8A55-44FD-AA6F-1139FC1558BE}" type="datetimeFigureOut">
              <a:rPr lang="ru-RU" smtClean="0"/>
              <a:pPr/>
              <a:t>23.06.2016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30373"/>
            </a:gs>
            <a:gs pos="25000">
              <a:srgbClr val="2C19E1"/>
            </a:gs>
            <a:gs pos="75000">
              <a:srgbClr val="0087E6"/>
            </a:gs>
            <a:gs pos="100000">
              <a:srgbClr val="005CBF"/>
            </a:gs>
          </a:gsLst>
          <a:lin ang="162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3B027-8A55-44FD-AA6F-1139FC1558BE}" type="datetimeFigureOut">
              <a:rPr lang="ru-RU" smtClean="0"/>
              <a:pPr/>
              <a:t>23.06.2016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431C5-9257-4C8B-ABCB-11C685D827B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
        <p:nvSpPr>
          <p:cNvPr id="14337" name="Rectangle 1"/>
          <p:cNvSpPr>
            <a:spLocks noChangeArrowheads="1"/>
          </p:cNvSpPr>
          <p:nvPr/>
        </p:nvSpPr>
        <p:spPr bwMode="auto">
          <a:xfrm>
            <a:off x="395536" y="2276872"/>
            <a:ext cx="8424936" cy="3477875"/>
          </a:xfrm>
          <a:prstGeom prst="rect">
            <a:avLst/>
          </a:prstGeom>
          <a:solidFill>
            <a:schemeClr val="tx2">
              <a:lumMod val="60000"/>
              <a:lumOff val="40000"/>
              <a:alpha val="25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ru-RU" sz="44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п</a:t>
            </a:r>
            <a:r>
              <a:rPr kumimoji="0" lang="ru-RU" sz="4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о теме:</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400" b="1" i="0" u="none" strike="noStrike" cap="none" normalizeH="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Порядок работы участковой избирательной комиссии при п</a:t>
            </a:r>
            <a:r>
              <a:rPr kumimoji="0" lang="ru-RU" sz="4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одведение итогов голосования</a:t>
            </a:r>
          </a:p>
        </p:txBody>
      </p:sp>
      <p:sp>
        <p:nvSpPr>
          <p:cNvPr id="6" name="Прямоугольник 5"/>
          <p:cNvSpPr/>
          <p:nvPr/>
        </p:nvSpPr>
        <p:spPr>
          <a:xfrm>
            <a:off x="3275856" y="6309320"/>
            <a:ext cx="2469330" cy="369332"/>
          </a:xfrm>
          <a:prstGeom prst="rect">
            <a:avLst/>
          </a:prstGeom>
        </p:spPr>
        <p:txBody>
          <a:bodyPr wrap="none">
            <a:spAutoFit/>
          </a:bodyPr>
          <a:lstStyle/>
          <a:p>
            <a:pPr lvl="0" eaLnBrk="0" fontAlgn="base" hangingPunct="0">
              <a:spcBef>
                <a:spcPct val="0"/>
              </a:spcBef>
              <a:spcAft>
                <a:spcPct val="0"/>
              </a:spcAft>
            </a:pPr>
            <a:r>
              <a:rPr lang="ru-RU" b="1" dirty="0" smtClean="0">
                <a:solidFill>
                  <a:schemeClr val="bg1">
                    <a:lumMod val="95000"/>
                  </a:schemeClr>
                </a:solidFill>
                <a:latin typeface="Arial" pitchFamily="34" charset="0"/>
                <a:ea typeface="Times New Roman" pitchFamily="18" charset="0"/>
                <a:cs typeface="Times New Roman" pitchFamily="18" charset="0"/>
              </a:rPr>
              <a:t>14 апреля </a:t>
            </a:r>
            <a:r>
              <a:rPr kumimoji="0" lang="ru-RU" b="1" i="0" u="none" strike="noStrike" cap="none" normalizeH="0" baseline="0" dirty="0" smtClean="0">
                <a:ln>
                  <a:noFill/>
                </a:ln>
                <a:solidFill>
                  <a:schemeClr val="bg1">
                    <a:lumMod val="95000"/>
                  </a:schemeClr>
                </a:solidFill>
                <a:effectLst/>
                <a:latin typeface="Arial" pitchFamily="34" charset="0"/>
                <a:ea typeface="Times New Roman" pitchFamily="18" charset="0"/>
                <a:cs typeface="Times New Roman" pitchFamily="18" charset="0"/>
              </a:rPr>
              <a:t>2016 года</a:t>
            </a:r>
            <a:endParaRPr kumimoji="0" lang="ru-RU"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7" name="Прямоугольник 6"/>
          <p:cNvSpPr/>
          <p:nvPr/>
        </p:nvSpPr>
        <p:spPr>
          <a:xfrm>
            <a:off x="179512" y="764704"/>
            <a:ext cx="8786874" cy="1015663"/>
          </a:xfrm>
          <a:prstGeom prst="rect">
            <a:avLst/>
          </a:prstGeom>
        </p:spPr>
        <p:txBody>
          <a:bodyPr wrap="square">
            <a:spAutoFit/>
          </a:bodyPr>
          <a:lstStyle/>
          <a:p>
            <a:pPr lvl="0" algn="ctr" fontAlgn="base">
              <a:spcBef>
                <a:spcPct val="0"/>
              </a:spcBef>
              <a:spcAft>
                <a:spcPct val="0"/>
              </a:spcAft>
            </a:pPr>
            <a:r>
              <a:rPr lang="ru-RU" sz="6000" b="1" dirty="0" smtClean="0">
                <a:solidFill>
                  <a:schemeClr val="bg1">
                    <a:lumMod val="95000"/>
                  </a:schemeClr>
                </a:solidFill>
                <a:effectLst>
                  <a:outerShdw blurRad="38100" dist="38100" dir="2700000" algn="tl">
                    <a:srgbClr val="000000">
                      <a:alpha val="43137"/>
                    </a:srgbClr>
                  </a:outerShdw>
                </a:effectLst>
                <a:latin typeface="Arial" pitchFamily="34" charset="0"/>
                <a:cs typeface="Times New Roman" pitchFamily="18" charset="0"/>
              </a:rPr>
              <a:t>Обучающий семинар</a:t>
            </a:r>
            <a:endParaRPr kumimoji="0" lang="ru-RU" sz="60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9" name="Прямоугольник 8"/>
          <p:cNvSpPr/>
          <p:nvPr/>
        </p:nvSpPr>
        <p:spPr>
          <a:xfrm>
            <a:off x="428596" y="2571744"/>
            <a:ext cx="8286808" cy="1323439"/>
          </a:xfrm>
          <a:prstGeom prst="rect">
            <a:avLst/>
          </a:prstGeom>
        </p:spPr>
        <p:txBody>
          <a:bodyPr wrap="square">
            <a:spAutoFit/>
          </a:bodyPr>
          <a:lstStyle/>
          <a:p>
            <a:pPr lvl="0" algn="ctr" fontAlgn="base">
              <a:spcBef>
                <a:spcPct val="0"/>
              </a:spcBef>
              <a:spcAft>
                <a:spcPct val="0"/>
              </a:spcAft>
            </a:pPr>
            <a:r>
              <a:rPr lang="ru-RU" sz="40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Погашение неиспользованных избирательных бюллетеней</a:t>
            </a:r>
            <a:endParaRPr lang="ru-RU" sz="40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9" name="Прямоугольник 8"/>
          <p:cNvSpPr/>
          <p:nvPr/>
        </p:nvSpPr>
        <p:spPr>
          <a:xfrm>
            <a:off x="395536" y="1268760"/>
            <a:ext cx="8585068" cy="2862322"/>
          </a:xfrm>
          <a:prstGeom prst="rect">
            <a:avLst/>
          </a:prstGeom>
          <a:solidFill>
            <a:srgbClr val="0070C0">
              <a:alpha val="55000"/>
            </a:srgbClr>
          </a:solidFill>
        </p:spPr>
        <p:txBody>
          <a:bodyPr wrap="square">
            <a:spAutoFit/>
          </a:bodyPr>
          <a:lstStyle/>
          <a:p>
            <a:pPr algn="ctr"/>
            <a:r>
              <a:rPr lang="ru-RU" sz="3600" b="1" u="sng" dirty="0">
                <a:solidFill>
                  <a:schemeClr val="bg1"/>
                </a:solidFill>
                <a:effectLst>
                  <a:outerShdw blurRad="38100" dist="38100" dir="2700000" algn="tl">
                    <a:srgbClr val="000000">
                      <a:alpha val="43137"/>
                    </a:srgbClr>
                  </a:outerShdw>
                </a:effectLst>
              </a:rPr>
              <a:t>Ситуация № </a:t>
            </a:r>
            <a:r>
              <a:rPr lang="ru-RU" sz="3600" b="1" u="sng" dirty="0" smtClean="0">
                <a:solidFill>
                  <a:schemeClr val="bg1"/>
                </a:solidFill>
                <a:effectLst>
                  <a:outerShdw blurRad="38100" dist="38100" dir="2700000" algn="tl">
                    <a:srgbClr val="000000">
                      <a:alpha val="43137"/>
                    </a:srgbClr>
                  </a:outerShdw>
                </a:effectLst>
              </a:rPr>
              <a:t>4.</a:t>
            </a:r>
            <a:r>
              <a:rPr lang="ru-RU" sz="3600" b="1" dirty="0">
                <a:solidFill>
                  <a:schemeClr val="bg1"/>
                </a:solidFill>
                <a:effectLst>
                  <a:outerShdw blurRad="38100" dist="38100" dir="2700000" algn="tl">
                    <a:srgbClr val="000000">
                      <a:alpha val="43137"/>
                    </a:srgbClr>
                  </a:outerShdw>
                </a:effectLst>
              </a:rPr>
              <a:t> </a:t>
            </a:r>
            <a:endParaRPr lang="ru-RU" sz="3600" b="1" dirty="0" smtClean="0">
              <a:solidFill>
                <a:schemeClr val="bg1"/>
              </a:solidFill>
              <a:effectLst>
                <a:outerShdw blurRad="38100" dist="38100" dir="2700000" algn="tl">
                  <a:srgbClr val="000000">
                    <a:alpha val="43137"/>
                  </a:srgbClr>
                </a:outerShdw>
              </a:effectLst>
            </a:endParaRPr>
          </a:p>
          <a:p>
            <a:pPr algn="ctr"/>
            <a:endParaRPr lang="ru-RU" sz="3600" b="1" dirty="0" smtClean="0">
              <a:solidFill>
                <a:schemeClr val="bg1"/>
              </a:solidFill>
              <a:effectLst>
                <a:outerShdw blurRad="38100" dist="38100" dir="2700000" algn="tl">
                  <a:srgbClr val="000000">
                    <a:alpha val="43137"/>
                  </a:srgbClr>
                </a:outerShdw>
              </a:effectLst>
            </a:endParaRPr>
          </a:p>
          <a:p>
            <a:pPr algn="ctr"/>
            <a:r>
              <a:rPr lang="ru-RU" sz="3600" b="1" dirty="0" smtClean="0">
                <a:solidFill>
                  <a:schemeClr val="bg1"/>
                </a:solidFill>
                <a:effectLst>
                  <a:outerShdw blurRad="38100" dist="38100" dir="2700000" algn="tl">
                    <a:srgbClr val="000000">
                      <a:alpha val="43137"/>
                    </a:srgbClr>
                  </a:outerShdw>
                </a:effectLst>
              </a:rPr>
              <a:t>Комиссия приступила к подсчету и погашению неиспользованных избирательных бюллетеней</a:t>
            </a:r>
            <a:endParaRPr lang="ru-RU" sz="3600" b="1" dirty="0">
              <a:solidFill>
                <a:schemeClr val="bg1"/>
              </a:solidFill>
              <a:effectLst>
                <a:outerShdw blurRad="38100" dist="38100" dir="2700000" algn="tl">
                  <a:srgbClr val="000000">
                    <a:alpha val="43137"/>
                  </a:srgbClr>
                </a:outerShdw>
              </a:effectLst>
            </a:endParaRPr>
          </a:p>
        </p:txBody>
      </p:sp>
      <p:sp>
        <p:nvSpPr>
          <p:cNvPr id="10" name="Прямоугольник 9"/>
          <p:cNvSpPr/>
          <p:nvPr/>
        </p:nvSpPr>
        <p:spPr>
          <a:xfrm>
            <a:off x="323528" y="4797152"/>
            <a:ext cx="8568952"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dirty="0" smtClean="0">
                <a:effectLst>
                  <a:outerShdw blurRad="38100" dist="38100" dir="2700000" algn="tl">
                    <a:srgbClr val="000000">
                      <a:alpha val="43137"/>
                    </a:srgbClr>
                  </a:outerShdw>
                </a:effectLst>
              </a:rPr>
              <a:t>Какой порядок действий УИК при погашении бюллетеней?</a:t>
            </a:r>
            <a:endParaRPr lang="ru-RU"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132261" y="2133155"/>
            <a:ext cx="5003693" cy="4377203"/>
            <a:chOff x="4581" y="4413"/>
            <a:chExt cx="7391" cy="6788"/>
          </a:xfrm>
        </p:grpSpPr>
        <p:sp>
          <p:nvSpPr>
            <p:cNvPr id="8" name="Rectangle 6"/>
            <p:cNvSpPr>
              <a:spLocks noChangeArrowheads="1"/>
            </p:cNvSpPr>
            <p:nvPr/>
          </p:nvSpPr>
          <p:spPr bwMode="auto">
            <a:xfrm>
              <a:off x="4581" y="5404"/>
              <a:ext cx="4680" cy="5760"/>
            </a:xfrm>
            <a:prstGeom prst="rect">
              <a:avLst/>
            </a:prstGeom>
            <a:noFill/>
            <a:ln w="25400">
              <a:noFill/>
              <a:prstDash val="dash"/>
              <a:miter lim="800000"/>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9" name="Line 5"/>
            <p:cNvSpPr>
              <a:spLocks noChangeShapeType="1"/>
            </p:cNvSpPr>
            <p:nvPr/>
          </p:nvSpPr>
          <p:spPr bwMode="auto">
            <a:xfrm>
              <a:off x="8361" y="5404"/>
              <a:ext cx="0" cy="5760"/>
            </a:xfrm>
            <a:prstGeom prst="line">
              <a:avLst/>
            </a:prstGeom>
            <a:noFill/>
            <a:ln w="25400">
              <a:noFill/>
              <a:prstDash val="dash"/>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0" name="Text Box 4"/>
            <p:cNvSpPr txBox="1">
              <a:spLocks noChangeArrowheads="1"/>
            </p:cNvSpPr>
            <p:nvPr/>
          </p:nvSpPr>
          <p:spPr bwMode="auto">
            <a:xfrm>
              <a:off x="6814" y="8768"/>
              <a:ext cx="5158" cy="2433"/>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1" u="none" strike="noStrike" cap="none" normalizeH="0" dirty="0" smtClean="0">
                <a:ln>
                  <a:noFill/>
                </a:ln>
                <a:solidFill>
                  <a:schemeClr val="accent6">
                    <a:lumMod val="20000"/>
                    <a:lumOff val="80000"/>
                  </a:schemeClr>
                </a:solidFill>
                <a:effectLst>
                  <a:outerShdw blurRad="38100" dist="38100" dir="2700000" algn="tl">
                    <a:srgbClr val="000000">
                      <a:alpha val="43137"/>
                    </a:srgbClr>
                  </a:outerShdw>
                </a:effectLst>
                <a:latin typeface="Arial" pitchFamily="34" charset="0"/>
              </a:endParaRPr>
            </a:p>
          </p:txBody>
        </p:sp>
        <p:sp>
          <p:nvSpPr>
            <p:cNvPr id="11" name="Text Box 3"/>
            <p:cNvSpPr txBox="1">
              <a:spLocks noChangeArrowheads="1"/>
            </p:cNvSpPr>
            <p:nvPr/>
          </p:nvSpPr>
          <p:spPr bwMode="auto">
            <a:xfrm rot="16200000">
              <a:off x="7048" y="3647"/>
              <a:ext cx="1340" cy="2872"/>
            </a:xfrm>
            <a:prstGeom prst="rect">
              <a:avLst/>
            </a:prstGeom>
            <a:noFill/>
            <a:ln w="25400">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ndParaRPr>
            </a:p>
          </p:txBody>
        </p:sp>
      </p:grpSp>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143108" y="714356"/>
            <a:ext cx="4481519" cy="6031428"/>
          </a:xfrm>
          <a:prstGeom prst="rect">
            <a:avLst/>
          </a:prstGeom>
          <a:noFill/>
          <a:ln w="9525">
            <a:noFill/>
            <a:miter lim="800000"/>
            <a:headEnd/>
            <a:tailEnd/>
          </a:ln>
          <a:effectLst/>
        </p:spPr>
      </p:pic>
      <p:sp>
        <p:nvSpPr>
          <p:cNvPr id="12" name="Стрелка влево 11"/>
          <p:cNvSpPr/>
          <p:nvPr/>
        </p:nvSpPr>
        <p:spPr>
          <a:xfrm>
            <a:off x="6660232" y="3284984"/>
            <a:ext cx="936104" cy="43204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132261" y="2133155"/>
            <a:ext cx="5003693" cy="4377203"/>
            <a:chOff x="4581" y="4413"/>
            <a:chExt cx="7391" cy="6788"/>
          </a:xfrm>
        </p:grpSpPr>
        <p:sp>
          <p:nvSpPr>
            <p:cNvPr id="8" name="Rectangle 6"/>
            <p:cNvSpPr>
              <a:spLocks noChangeArrowheads="1"/>
            </p:cNvSpPr>
            <p:nvPr/>
          </p:nvSpPr>
          <p:spPr bwMode="auto">
            <a:xfrm>
              <a:off x="4581" y="5404"/>
              <a:ext cx="4680" cy="5760"/>
            </a:xfrm>
            <a:prstGeom prst="rect">
              <a:avLst/>
            </a:prstGeom>
            <a:noFill/>
            <a:ln w="25400">
              <a:noFill/>
              <a:prstDash val="dash"/>
              <a:miter lim="800000"/>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9" name="Line 5"/>
            <p:cNvSpPr>
              <a:spLocks noChangeShapeType="1"/>
            </p:cNvSpPr>
            <p:nvPr/>
          </p:nvSpPr>
          <p:spPr bwMode="auto">
            <a:xfrm>
              <a:off x="8361" y="5404"/>
              <a:ext cx="0" cy="5760"/>
            </a:xfrm>
            <a:prstGeom prst="line">
              <a:avLst/>
            </a:prstGeom>
            <a:noFill/>
            <a:ln w="25400">
              <a:noFill/>
              <a:prstDash val="dash"/>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0" name="Text Box 4"/>
            <p:cNvSpPr txBox="1">
              <a:spLocks noChangeArrowheads="1"/>
            </p:cNvSpPr>
            <p:nvPr/>
          </p:nvSpPr>
          <p:spPr bwMode="auto">
            <a:xfrm>
              <a:off x="6814" y="8768"/>
              <a:ext cx="5158" cy="2433"/>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1" u="none" strike="noStrike" cap="none" normalizeH="0" dirty="0" smtClean="0">
                <a:ln>
                  <a:noFill/>
                </a:ln>
                <a:solidFill>
                  <a:schemeClr val="accent6">
                    <a:lumMod val="20000"/>
                    <a:lumOff val="80000"/>
                  </a:schemeClr>
                </a:solidFill>
                <a:effectLst>
                  <a:outerShdw blurRad="38100" dist="38100" dir="2700000" algn="tl">
                    <a:srgbClr val="000000">
                      <a:alpha val="43137"/>
                    </a:srgbClr>
                  </a:outerShdw>
                </a:effectLst>
                <a:latin typeface="Arial" pitchFamily="34" charset="0"/>
              </a:endParaRPr>
            </a:p>
          </p:txBody>
        </p:sp>
        <p:sp>
          <p:nvSpPr>
            <p:cNvPr id="11" name="Text Box 3"/>
            <p:cNvSpPr txBox="1">
              <a:spLocks noChangeArrowheads="1"/>
            </p:cNvSpPr>
            <p:nvPr/>
          </p:nvSpPr>
          <p:spPr bwMode="auto">
            <a:xfrm rot="16200000">
              <a:off x="7048" y="3647"/>
              <a:ext cx="1340" cy="2872"/>
            </a:xfrm>
            <a:prstGeom prst="rect">
              <a:avLst/>
            </a:prstGeom>
            <a:noFill/>
            <a:ln w="25400">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ndParaRPr>
            </a:p>
          </p:txBody>
        </p:sp>
      </p:grpSp>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214546" y="785794"/>
            <a:ext cx="4457426" cy="5929330"/>
          </a:xfrm>
          <a:prstGeom prst="rect">
            <a:avLst/>
          </a:prstGeom>
          <a:noFill/>
          <a:ln w="9525">
            <a:noFill/>
            <a:miter lim="800000"/>
            <a:headEnd/>
            <a:tailEnd/>
          </a:ln>
          <a:effectLst/>
        </p:spPr>
      </p:pic>
      <p:sp>
        <p:nvSpPr>
          <p:cNvPr id="12" name="Стрелка влево 11"/>
          <p:cNvSpPr/>
          <p:nvPr/>
        </p:nvSpPr>
        <p:spPr>
          <a:xfrm>
            <a:off x="6660232" y="5733256"/>
            <a:ext cx="936104" cy="43204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132261" y="2133155"/>
            <a:ext cx="5003693" cy="4377203"/>
            <a:chOff x="4581" y="4413"/>
            <a:chExt cx="7391" cy="6788"/>
          </a:xfrm>
        </p:grpSpPr>
        <p:sp>
          <p:nvSpPr>
            <p:cNvPr id="8" name="Rectangle 6"/>
            <p:cNvSpPr>
              <a:spLocks noChangeArrowheads="1"/>
            </p:cNvSpPr>
            <p:nvPr/>
          </p:nvSpPr>
          <p:spPr bwMode="auto">
            <a:xfrm>
              <a:off x="4581" y="5404"/>
              <a:ext cx="4680" cy="5760"/>
            </a:xfrm>
            <a:prstGeom prst="rect">
              <a:avLst/>
            </a:prstGeom>
            <a:noFill/>
            <a:ln w="25400">
              <a:noFill/>
              <a:prstDash val="dash"/>
              <a:miter lim="800000"/>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9" name="Line 5"/>
            <p:cNvSpPr>
              <a:spLocks noChangeShapeType="1"/>
            </p:cNvSpPr>
            <p:nvPr/>
          </p:nvSpPr>
          <p:spPr bwMode="auto">
            <a:xfrm>
              <a:off x="8361" y="5404"/>
              <a:ext cx="0" cy="5760"/>
            </a:xfrm>
            <a:prstGeom prst="line">
              <a:avLst/>
            </a:prstGeom>
            <a:noFill/>
            <a:ln w="25400">
              <a:noFill/>
              <a:prstDash val="dash"/>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0" name="Text Box 4"/>
            <p:cNvSpPr txBox="1">
              <a:spLocks noChangeArrowheads="1"/>
            </p:cNvSpPr>
            <p:nvPr/>
          </p:nvSpPr>
          <p:spPr bwMode="auto">
            <a:xfrm>
              <a:off x="6814" y="8768"/>
              <a:ext cx="5158" cy="2433"/>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1" u="none" strike="noStrike" cap="none" normalizeH="0" dirty="0" smtClean="0">
                <a:ln>
                  <a:noFill/>
                </a:ln>
                <a:solidFill>
                  <a:schemeClr val="accent6">
                    <a:lumMod val="20000"/>
                    <a:lumOff val="80000"/>
                  </a:schemeClr>
                </a:solidFill>
                <a:effectLst>
                  <a:outerShdw blurRad="38100" dist="38100" dir="2700000" algn="tl">
                    <a:srgbClr val="000000">
                      <a:alpha val="43137"/>
                    </a:srgbClr>
                  </a:outerShdw>
                </a:effectLst>
                <a:latin typeface="Arial" pitchFamily="34" charset="0"/>
              </a:endParaRPr>
            </a:p>
          </p:txBody>
        </p:sp>
        <p:sp>
          <p:nvSpPr>
            <p:cNvPr id="11" name="Text Box 3"/>
            <p:cNvSpPr txBox="1">
              <a:spLocks noChangeArrowheads="1"/>
            </p:cNvSpPr>
            <p:nvPr/>
          </p:nvSpPr>
          <p:spPr bwMode="auto">
            <a:xfrm rot="16200000">
              <a:off x="7048" y="3647"/>
              <a:ext cx="1340" cy="2872"/>
            </a:xfrm>
            <a:prstGeom prst="rect">
              <a:avLst/>
            </a:prstGeom>
            <a:noFill/>
            <a:ln w="25400">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ndParaRPr>
            </a:p>
          </p:txBody>
        </p:sp>
      </p:grpSp>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2214546" y="714355"/>
            <a:ext cx="4572032" cy="6020047"/>
          </a:xfrm>
          <a:prstGeom prst="rect">
            <a:avLst/>
          </a:prstGeom>
          <a:noFill/>
          <a:ln w="9525">
            <a:noFill/>
            <a:miter lim="800000"/>
            <a:headEnd/>
            <a:tailEnd/>
          </a:ln>
          <a:effectLst/>
        </p:spPr>
      </p:pic>
      <p:sp>
        <p:nvSpPr>
          <p:cNvPr id="12" name="Стрелка влево 11"/>
          <p:cNvSpPr/>
          <p:nvPr/>
        </p:nvSpPr>
        <p:spPr>
          <a:xfrm>
            <a:off x="6732240" y="2060848"/>
            <a:ext cx="936104" cy="43204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FF0000"/>
              </a:solidFill>
            </a:endParaRPr>
          </a:p>
        </p:txBody>
      </p:sp>
      <p:sp>
        <p:nvSpPr>
          <p:cNvPr id="13" name="Стрелка влево 12"/>
          <p:cNvSpPr/>
          <p:nvPr/>
        </p:nvSpPr>
        <p:spPr>
          <a:xfrm>
            <a:off x="6732240" y="4941168"/>
            <a:ext cx="936104" cy="43204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9" name="Прямоугольник 8"/>
          <p:cNvSpPr/>
          <p:nvPr/>
        </p:nvSpPr>
        <p:spPr>
          <a:xfrm>
            <a:off x="428596" y="2928934"/>
            <a:ext cx="8286808" cy="707886"/>
          </a:xfrm>
          <a:prstGeom prst="rect">
            <a:avLst/>
          </a:prstGeom>
        </p:spPr>
        <p:txBody>
          <a:bodyPr wrap="square">
            <a:spAutoFit/>
          </a:bodyPr>
          <a:lstStyle/>
          <a:p>
            <a:pPr lvl="0" algn="ctr" fontAlgn="base">
              <a:spcBef>
                <a:spcPct val="0"/>
              </a:spcBef>
              <a:spcAft>
                <a:spcPct val="0"/>
              </a:spcAft>
            </a:pPr>
            <a:r>
              <a:rPr lang="ru-RU" sz="40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со списком избирателей</a:t>
            </a:r>
            <a:endParaRPr lang="ru-RU" sz="40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132261" y="2133155"/>
            <a:ext cx="5003693" cy="4377203"/>
            <a:chOff x="4581" y="4413"/>
            <a:chExt cx="7391" cy="6788"/>
          </a:xfrm>
        </p:grpSpPr>
        <p:sp>
          <p:nvSpPr>
            <p:cNvPr id="8" name="Rectangle 6"/>
            <p:cNvSpPr>
              <a:spLocks noChangeArrowheads="1"/>
            </p:cNvSpPr>
            <p:nvPr/>
          </p:nvSpPr>
          <p:spPr bwMode="auto">
            <a:xfrm>
              <a:off x="4581" y="5404"/>
              <a:ext cx="4680" cy="5760"/>
            </a:xfrm>
            <a:prstGeom prst="rect">
              <a:avLst/>
            </a:prstGeom>
            <a:noFill/>
            <a:ln w="25400">
              <a:noFill/>
              <a:prstDash val="dash"/>
              <a:miter lim="800000"/>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9" name="Line 5"/>
            <p:cNvSpPr>
              <a:spLocks noChangeShapeType="1"/>
            </p:cNvSpPr>
            <p:nvPr/>
          </p:nvSpPr>
          <p:spPr bwMode="auto">
            <a:xfrm>
              <a:off x="8361" y="5404"/>
              <a:ext cx="0" cy="5760"/>
            </a:xfrm>
            <a:prstGeom prst="line">
              <a:avLst/>
            </a:prstGeom>
            <a:noFill/>
            <a:ln w="25400">
              <a:noFill/>
              <a:prstDash val="dash"/>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0" name="Text Box 4"/>
            <p:cNvSpPr txBox="1">
              <a:spLocks noChangeArrowheads="1"/>
            </p:cNvSpPr>
            <p:nvPr/>
          </p:nvSpPr>
          <p:spPr bwMode="auto">
            <a:xfrm>
              <a:off x="6814" y="8768"/>
              <a:ext cx="5158" cy="2433"/>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1" u="none" strike="noStrike" cap="none" normalizeH="0" dirty="0" smtClean="0">
                <a:ln>
                  <a:noFill/>
                </a:ln>
                <a:solidFill>
                  <a:schemeClr val="accent6">
                    <a:lumMod val="20000"/>
                    <a:lumOff val="80000"/>
                  </a:schemeClr>
                </a:solidFill>
                <a:effectLst>
                  <a:outerShdw blurRad="38100" dist="38100" dir="2700000" algn="tl">
                    <a:srgbClr val="000000">
                      <a:alpha val="43137"/>
                    </a:srgbClr>
                  </a:outerShdw>
                </a:effectLst>
                <a:latin typeface="Arial" pitchFamily="34" charset="0"/>
              </a:endParaRPr>
            </a:p>
          </p:txBody>
        </p:sp>
        <p:sp>
          <p:nvSpPr>
            <p:cNvPr id="11" name="Text Box 3"/>
            <p:cNvSpPr txBox="1">
              <a:spLocks noChangeArrowheads="1"/>
            </p:cNvSpPr>
            <p:nvPr/>
          </p:nvSpPr>
          <p:spPr bwMode="auto">
            <a:xfrm rot="16200000">
              <a:off x="7048" y="3647"/>
              <a:ext cx="1340" cy="2872"/>
            </a:xfrm>
            <a:prstGeom prst="rect">
              <a:avLst/>
            </a:prstGeom>
            <a:noFill/>
            <a:ln w="25400">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ndParaRPr>
            </a:p>
          </p:txBody>
        </p:sp>
      </p:grpSp>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4098" name="Picture 2" descr="G:\izbirkom\SATANIN\Для слайдов на 14.04.2016\Untitled.FR13 - 0007.jpg"/>
          <p:cNvPicPr>
            <a:picLocks noChangeAspect="1" noChangeArrowheads="1"/>
          </p:cNvPicPr>
          <p:nvPr/>
        </p:nvPicPr>
        <p:blipFill>
          <a:blip r:embed="rId3" cstate="print"/>
          <a:srcRect/>
          <a:stretch>
            <a:fillRect/>
          </a:stretch>
        </p:blipFill>
        <p:spPr bwMode="auto">
          <a:xfrm>
            <a:off x="571472" y="1071546"/>
            <a:ext cx="8001056" cy="565835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132261" y="2133155"/>
            <a:ext cx="5003693" cy="4377203"/>
            <a:chOff x="4581" y="4413"/>
            <a:chExt cx="7391" cy="6788"/>
          </a:xfrm>
        </p:grpSpPr>
        <p:sp>
          <p:nvSpPr>
            <p:cNvPr id="8" name="Rectangle 6"/>
            <p:cNvSpPr>
              <a:spLocks noChangeArrowheads="1"/>
            </p:cNvSpPr>
            <p:nvPr/>
          </p:nvSpPr>
          <p:spPr bwMode="auto">
            <a:xfrm>
              <a:off x="4581" y="5404"/>
              <a:ext cx="4680" cy="5760"/>
            </a:xfrm>
            <a:prstGeom prst="rect">
              <a:avLst/>
            </a:prstGeom>
            <a:noFill/>
            <a:ln w="25400">
              <a:noFill/>
              <a:prstDash val="dash"/>
              <a:miter lim="800000"/>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9" name="Line 5"/>
            <p:cNvSpPr>
              <a:spLocks noChangeShapeType="1"/>
            </p:cNvSpPr>
            <p:nvPr/>
          </p:nvSpPr>
          <p:spPr bwMode="auto">
            <a:xfrm>
              <a:off x="8361" y="5404"/>
              <a:ext cx="0" cy="5760"/>
            </a:xfrm>
            <a:prstGeom prst="line">
              <a:avLst/>
            </a:prstGeom>
            <a:noFill/>
            <a:ln w="25400">
              <a:noFill/>
              <a:prstDash val="dash"/>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0" name="Text Box 4"/>
            <p:cNvSpPr txBox="1">
              <a:spLocks noChangeArrowheads="1"/>
            </p:cNvSpPr>
            <p:nvPr/>
          </p:nvSpPr>
          <p:spPr bwMode="auto">
            <a:xfrm>
              <a:off x="6814" y="8768"/>
              <a:ext cx="5158" cy="2433"/>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1" u="none" strike="noStrike" cap="none" normalizeH="0" dirty="0" smtClean="0">
                <a:ln>
                  <a:noFill/>
                </a:ln>
                <a:solidFill>
                  <a:schemeClr val="accent6">
                    <a:lumMod val="20000"/>
                    <a:lumOff val="80000"/>
                  </a:schemeClr>
                </a:solidFill>
                <a:effectLst>
                  <a:outerShdw blurRad="38100" dist="38100" dir="2700000" algn="tl">
                    <a:srgbClr val="000000">
                      <a:alpha val="43137"/>
                    </a:srgbClr>
                  </a:outerShdw>
                </a:effectLst>
                <a:latin typeface="Arial" pitchFamily="34" charset="0"/>
              </a:endParaRPr>
            </a:p>
          </p:txBody>
        </p:sp>
        <p:sp>
          <p:nvSpPr>
            <p:cNvPr id="11" name="Text Box 3"/>
            <p:cNvSpPr txBox="1">
              <a:spLocks noChangeArrowheads="1"/>
            </p:cNvSpPr>
            <p:nvPr/>
          </p:nvSpPr>
          <p:spPr bwMode="auto">
            <a:xfrm rot="16200000">
              <a:off x="7048" y="3647"/>
              <a:ext cx="1340" cy="2872"/>
            </a:xfrm>
            <a:prstGeom prst="rect">
              <a:avLst/>
            </a:prstGeom>
            <a:noFill/>
            <a:ln w="25400">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ndParaRPr>
            </a:p>
          </p:txBody>
        </p:sp>
      </p:grpSp>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026" name="Picture 2" descr="G:\izbirkom\SATANIN\Деловая игра - 14.04.2016\изм. лист списка.jpg"/>
          <p:cNvPicPr>
            <a:picLocks noChangeAspect="1" noChangeArrowheads="1"/>
          </p:cNvPicPr>
          <p:nvPr/>
        </p:nvPicPr>
        <p:blipFill>
          <a:blip r:embed="rId3" cstate="print"/>
          <a:srcRect/>
          <a:stretch>
            <a:fillRect/>
          </a:stretch>
        </p:blipFill>
        <p:spPr bwMode="auto">
          <a:xfrm>
            <a:off x="642910" y="1071546"/>
            <a:ext cx="7871047" cy="55721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6145" name="Picture 1" descr="G:\izbirkom\SATANIN\Для слайдов на 14.04.2016\слайд.jpg"/>
          <p:cNvPicPr>
            <a:picLocks noChangeAspect="1" noChangeArrowheads="1"/>
          </p:cNvPicPr>
          <p:nvPr/>
        </p:nvPicPr>
        <p:blipFill>
          <a:blip r:embed="rId3" cstate="print"/>
          <a:srcRect/>
          <a:stretch>
            <a:fillRect/>
          </a:stretch>
        </p:blipFill>
        <p:spPr bwMode="auto">
          <a:xfrm>
            <a:off x="1071538" y="1285860"/>
            <a:ext cx="7140370" cy="521497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77154" name="Picture 2" descr="G:\izbirkom\SATANIN\Для слайдов на 14.04.2016\Untitled.FR13 - 0005.jpg"/>
          <p:cNvPicPr>
            <a:picLocks noChangeAspect="1" noChangeArrowheads="1"/>
          </p:cNvPicPr>
          <p:nvPr/>
        </p:nvPicPr>
        <p:blipFill>
          <a:blip r:embed="rId3" cstate="print"/>
          <a:srcRect/>
          <a:stretch>
            <a:fillRect/>
          </a:stretch>
        </p:blipFill>
        <p:spPr bwMode="auto">
          <a:xfrm>
            <a:off x="500034" y="1000108"/>
            <a:ext cx="8072494" cy="570887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785786" y="2285992"/>
            <a:ext cx="7920880" cy="3785652"/>
          </a:xfrm>
          <a:prstGeom prst="rect">
            <a:avLst/>
          </a:prstGeom>
        </p:spPr>
        <p:txBody>
          <a:bodyPr wrap="square">
            <a:spAutoFit/>
          </a:bodyPr>
          <a:lstStyle/>
          <a:p>
            <a:pPr lvl="0" algn="ctr" fontAlgn="base">
              <a:spcBef>
                <a:spcPct val="0"/>
              </a:spcBef>
              <a:spcAft>
                <a:spcPct val="0"/>
              </a:spcAft>
            </a:pPr>
            <a:r>
              <a:rPr lang="ru-RU" sz="48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p>
          <a:p>
            <a:pPr lvl="0" algn="ctr" fontAlgn="base">
              <a:spcBef>
                <a:spcPct val="0"/>
              </a:spcBef>
              <a:spcAft>
                <a:spcPct val="0"/>
              </a:spcAft>
            </a:pPr>
            <a:r>
              <a:rPr lang="ru-RU" sz="48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48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Прямоугольник 6"/>
          <p:cNvSpPr/>
          <p:nvPr/>
        </p:nvSpPr>
        <p:spPr>
          <a:xfrm>
            <a:off x="2915816" y="692696"/>
            <a:ext cx="3399585" cy="1323439"/>
          </a:xfrm>
          <a:prstGeom prst="rect">
            <a:avLst/>
          </a:prstGeom>
        </p:spPr>
        <p:txBody>
          <a:bodyPr wrap="none">
            <a:spAutoFit/>
          </a:bodyPr>
          <a:lstStyle/>
          <a:p>
            <a:pPr lvl="0" algn="ctr" fontAlgn="base">
              <a:spcBef>
                <a:spcPct val="0"/>
              </a:spcBef>
              <a:spcAft>
                <a:spcPct val="0"/>
              </a:spcAft>
            </a:pPr>
            <a:r>
              <a:rPr lang="ru-RU"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ru-RU" sz="80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8000" dirty="0" smtClean="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78179" name="Picture 3"/>
          <p:cNvPicPr>
            <a:picLocks noChangeAspect="1" noChangeArrowheads="1"/>
          </p:cNvPicPr>
          <p:nvPr/>
        </p:nvPicPr>
        <p:blipFill>
          <a:blip r:embed="rId3" cstate="print"/>
          <a:srcRect/>
          <a:stretch>
            <a:fillRect/>
          </a:stretch>
        </p:blipFill>
        <p:spPr bwMode="auto">
          <a:xfrm>
            <a:off x="2285984" y="785794"/>
            <a:ext cx="4521129" cy="59626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026" name="Picture 2" descr="G:\izbirkom\SATANIN\Для слайдов на 14.04.2016\последняя страница сброшюрованного списка.jpg"/>
          <p:cNvPicPr>
            <a:picLocks noChangeAspect="1" noChangeArrowheads="1"/>
          </p:cNvPicPr>
          <p:nvPr/>
        </p:nvPicPr>
        <p:blipFill>
          <a:blip r:embed="rId3" cstate="print"/>
          <a:srcRect/>
          <a:stretch>
            <a:fillRect/>
          </a:stretch>
        </p:blipFill>
        <p:spPr bwMode="auto">
          <a:xfrm>
            <a:off x="2714612" y="1142984"/>
            <a:ext cx="3696917" cy="492922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9" name="Прямоугольник 8"/>
          <p:cNvSpPr/>
          <p:nvPr/>
        </p:nvSpPr>
        <p:spPr>
          <a:xfrm>
            <a:off x="428596" y="2928934"/>
            <a:ext cx="8286808" cy="1323439"/>
          </a:xfrm>
          <a:prstGeom prst="rect">
            <a:avLst/>
          </a:prstGeom>
        </p:spPr>
        <p:txBody>
          <a:bodyPr wrap="square">
            <a:spAutoFit/>
          </a:bodyPr>
          <a:lstStyle/>
          <a:p>
            <a:pPr lvl="0" algn="ctr" fontAlgn="base">
              <a:spcBef>
                <a:spcPct val="0"/>
              </a:spcBef>
              <a:spcAft>
                <a:spcPct val="0"/>
              </a:spcAft>
            </a:pPr>
            <a:r>
              <a:rPr lang="ru-RU" sz="40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Непосредственный подсчет голосов избирателей</a:t>
            </a:r>
            <a:endParaRPr lang="ru-RU" sz="40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0242" name="Picture 2" descr="G:\izbirkom\SATANIN\Деловая игра - 14.04.2016\акты и сведения\20002.jpg"/>
          <p:cNvPicPr>
            <a:picLocks noChangeAspect="1" noChangeArrowheads="1"/>
          </p:cNvPicPr>
          <p:nvPr/>
        </p:nvPicPr>
        <p:blipFill>
          <a:blip r:embed="rId3" cstate="print"/>
          <a:srcRect/>
          <a:stretch>
            <a:fillRect/>
          </a:stretch>
        </p:blipFill>
        <p:spPr bwMode="auto">
          <a:xfrm>
            <a:off x="2357422" y="714356"/>
            <a:ext cx="4214842" cy="595864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026" name="Picture 2" descr="G:\izbirkom\SATANIN\Деловая игра - 14.04.2016\акты и сведения\10008.jpg"/>
          <p:cNvPicPr>
            <a:picLocks noChangeAspect="1" noChangeArrowheads="1"/>
          </p:cNvPicPr>
          <p:nvPr/>
        </p:nvPicPr>
        <p:blipFill>
          <a:blip r:embed="rId3" cstate="print"/>
          <a:srcRect/>
          <a:stretch>
            <a:fillRect/>
          </a:stretch>
        </p:blipFill>
        <p:spPr bwMode="auto">
          <a:xfrm>
            <a:off x="2571736" y="714356"/>
            <a:ext cx="4244658" cy="600079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2050" name="Picture 2" descr="G:\izbirkom\SATANIN\Деловая игра - 14.04.2016\акты и сведения\10005.jpg"/>
          <p:cNvPicPr>
            <a:picLocks noChangeAspect="1" noChangeArrowheads="1"/>
          </p:cNvPicPr>
          <p:nvPr/>
        </p:nvPicPr>
        <p:blipFill>
          <a:blip r:embed="rId3" cstate="print"/>
          <a:srcRect/>
          <a:stretch>
            <a:fillRect/>
          </a:stretch>
        </p:blipFill>
        <p:spPr bwMode="auto">
          <a:xfrm>
            <a:off x="2571736" y="714356"/>
            <a:ext cx="4261714" cy="601344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026" name="Picture 2" descr="G:\izbirkom\SATANIN\Для слайдов на 14.04.2016\образец записи на бюллетене.jpg"/>
          <p:cNvPicPr>
            <a:picLocks noChangeAspect="1" noChangeArrowheads="1"/>
          </p:cNvPicPr>
          <p:nvPr/>
        </p:nvPicPr>
        <p:blipFill>
          <a:blip r:embed="rId3" cstate="print"/>
          <a:srcRect/>
          <a:stretch>
            <a:fillRect/>
          </a:stretch>
        </p:blipFill>
        <p:spPr bwMode="auto">
          <a:xfrm>
            <a:off x="2500298" y="714356"/>
            <a:ext cx="4173166" cy="588993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9218" name="Picture 2" descr="G:\izbirkom\SATANIN\Деловая игра - 14.04.2016\акты и сведения\10006.jpg"/>
          <p:cNvPicPr>
            <a:picLocks noChangeAspect="1" noChangeArrowheads="1"/>
          </p:cNvPicPr>
          <p:nvPr/>
        </p:nvPicPr>
        <p:blipFill>
          <a:blip r:embed="rId3" cstate="print"/>
          <a:srcRect/>
          <a:stretch>
            <a:fillRect/>
          </a:stretch>
        </p:blipFill>
        <p:spPr bwMode="auto">
          <a:xfrm>
            <a:off x="2428860" y="714356"/>
            <a:ext cx="4199336" cy="592935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23528" y="908720"/>
            <a:ext cx="8729084" cy="5324535"/>
          </a:xfrm>
          <a:prstGeom prst="rect">
            <a:avLst/>
          </a:prstGeom>
          <a:solidFill>
            <a:srgbClr val="0070C0">
              <a:alpha val="55000"/>
            </a:srgbClr>
          </a:solidFill>
        </p:spPr>
        <p:txBody>
          <a:bodyPr wrap="square">
            <a:spAutoFit/>
          </a:bodyPr>
          <a:lstStyle/>
          <a:p>
            <a:pPr indent="457200" algn="just">
              <a:spcBef>
                <a:spcPts val="600"/>
              </a:spcBef>
            </a:pPr>
            <a:endParaRPr lang="ru-RU" sz="3200" b="1" dirty="0" smtClean="0">
              <a:solidFill>
                <a:schemeClr val="bg1"/>
              </a:solidFill>
              <a:effectLst>
                <a:outerShdw blurRad="38100" dist="38100" dir="2700000" algn="tl">
                  <a:srgbClr val="000000">
                    <a:alpha val="43137"/>
                  </a:srgbClr>
                </a:outerShdw>
              </a:effectLst>
            </a:endParaRPr>
          </a:p>
          <a:p>
            <a:pPr indent="457200" algn="just">
              <a:spcBef>
                <a:spcPts val="600"/>
              </a:spcBef>
            </a:pPr>
            <a:r>
              <a:rPr lang="ru-RU" sz="3200" b="1" dirty="0" smtClean="0">
                <a:solidFill>
                  <a:schemeClr val="bg1"/>
                </a:solidFill>
                <a:effectLst>
                  <a:outerShdw blurRad="38100" dist="38100" dir="2700000" algn="tl">
                    <a:srgbClr val="000000">
                      <a:alpha val="43137"/>
                    </a:srgbClr>
                  </a:outerShdw>
                </a:effectLst>
              </a:rPr>
              <a:t>В соответствии с </a:t>
            </a:r>
            <a:r>
              <a:rPr lang="x-none" sz="3200" b="1" smtClean="0">
                <a:solidFill>
                  <a:schemeClr val="bg1"/>
                </a:solidFill>
                <a:effectLst>
                  <a:outerShdw blurRad="38100" dist="38100" dir="2700000" algn="tl">
                    <a:srgbClr val="000000">
                      <a:alpha val="43137"/>
                    </a:srgbClr>
                  </a:outerShdw>
                </a:effectLst>
              </a:rPr>
              <a:t>п.13</a:t>
            </a:r>
            <a:r>
              <a:rPr lang="ru-RU" sz="3200" b="1" dirty="0" smtClean="0">
                <a:solidFill>
                  <a:schemeClr val="bg1"/>
                </a:solidFill>
                <a:effectLst>
                  <a:outerShdw blurRad="38100" dist="38100" dir="2700000" algn="tl">
                    <a:srgbClr val="000000">
                      <a:alpha val="43137"/>
                    </a:srgbClr>
                  </a:outerShdw>
                </a:effectLst>
              </a:rPr>
              <a:t> </a:t>
            </a:r>
            <a:r>
              <a:rPr lang="x-none" sz="3200" b="1" smtClean="0">
                <a:solidFill>
                  <a:schemeClr val="bg1"/>
                </a:solidFill>
                <a:effectLst>
                  <a:outerShdw blurRad="38100" dist="38100" dir="2700000" algn="tl">
                    <a:srgbClr val="000000">
                      <a:alpha val="43137"/>
                    </a:srgbClr>
                  </a:outerShdw>
                </a:effectLst>
              </a:rPr>
              <a:t>ст.85</a:t>
            </a:r>
            <a:r>
              <a:rPr lang="ru-RU" sz="3200" b="1" dirty="0" smtClean="0">
                <a:solidFill>
                  <a:schemeClr val="bg1"/>
                </a:solidFill>
                <a:effectLst>
                  <a:outerShdw blurRad="38100" dist="38100" dir="2700000" algn="tl">
                    <a:srgbClr val="000000">
                      <a:alpha val="43137"/>
                    </a:srgbClr>
                  </a:outerShdw>
                </a:effectLst>
              </a:rPr>
              <a:t> </a:t>
            </a:r>
            <a:r>
              <a:rPr lang="x-none" sz="3200" b="1" smtClean="0">
                <a:solidFill>
                  <a:schemeClr val="bg1"/>
                </a:solidFill>
                <a:effectLst>
                  <a:outerShdw blurRad="38100" dist="38100" dir="2700000" algn="tl">
                    <a:srgbClr val="000000">
                      <a:alpha val="43137"/>
                    </a:srgbClr>
                  </a:outerShdw>
                </a:effectLst>
              </a:rPr>
              <a:t>Федеральн</a:t>
            </a:r>
            <a:r>
              <a:rPr lang="ru-RU" sz="3200" b="1" dirty="0" smtClean="0">
                <a:solidFill>
                  <a:schemeClr val="bg1"/>
                </a:solidFill>
                <a:effectLst>
                  <a:outerShdw blurRad="38100" dist="38100" dir="2700000" algn="tl">
                    <a:srgbClr val="000000">
                      <a:alpha val="43137"/>
                    </a:srgbClr>
                  </a:outerShdw>
                </a:effectLst>
              </a:rPr>
              <a:t>ого</a:t>
            </a:r>
            <a:r>
              <a:rPr lang="x-none" sz="3200" b="1" smtClean="0">
                <a:solidFill>
                  <a:schemeClr val="bg1"/>
                </a:solidFill>
                <a:effectLst>
                  <a:outerShdw blurRad="38100" dist="38100" dir="2700000" algn="tl">
                    <a:srgbClr val="000000">
                      <a:alpha val="43137"/>
                    </a:srgbClr>
                  </a:outerShdw>
                </a:effectLst>
              </a:rPr>
              <a:t> закон</a:t>
            </a:r>
            <a:r>
              <a:rPr lang="ru-RU" sz="3200" b="1" dirty="0" smtClean="0">
                <a:solidFill>
                  <a:schemeClr val="bg1"/>
                </a:solidFill>
                <a:effectLst>
                  <a:outerShdw blurRad="38100" dist="38100" dir="2700000" algn="tl">
                    <a:srgbClr val="000000">
                      <a:alpha val="43137"/>
                    </a:srgbClr>
                  </a:outerShdw>
                </a:effectLst>
              </a:rPr>
              <a:t>а</a:t>
            </a:r>
            <a:r>
              <a:rPr lang="x-none" sz="3200" b="1" smtClean="0">
                <a:solidFill>
                  <a:schemeClr val="bg1"/>
                </a:solidFill>
                <a:effectLst>
                  <a:outerShdw blurRad="38100" dist="38100" dir="2700000" algn="tl">
                    <a:srgbClr val="000000">
                      <a:alpha val="43137"/>
                    </a:srgbClr>
                  </a:outerShdw>
                </a:effectLst>
              </a:rPr>
              <a:t> от 22.02.2014 N 20-ФЗ </a:t>
            </a:r>
            <a:r>
              <a:rPr lang="ru-RU" sz="3200" b="1" dirty="0" smtClean="0">
                <a:solidFill>
                  <a:schemeClr val="bg1"/>
                </a:solidFill>
                <a:effectLst>
                  <a:outerShdw blurRad="38100" dist="38100" dir="2700000" algn="tl">
                    <a:srgbClr val="000000">
                      <a:alpha val="43137"/>
                    </a:srgbClr>
                  </a:outerShdw>
                </a:effectLst>
              </a:rPr>
              <a:t>бюллетенями неустановленной формы признаются:</a:t>
            </a:r>
          </a:p>
          <a:p>
            <a:pPr indent="457200" algn="just">
              <a:spcBef>
                <a:spcPts val="600"/>
              </a:spcBef>
            </a:pPr>
            <a:r>
              <a:rPr lang="ru-RU" sz="3200" b="1" dirty="0" smtClean="0">
                <a:solidFill>
                  <a:schemeClr val="bg1"/>
                </a:solidFill>
                <a:effectLst>
                  <a:outerShdw blurRad="38100" dist="38100" dir="2700000" algn="tl">
                    <a:srgbClr val="000000">
                      <a:alpha val="43137"/>
                    </a:srgbClr>
                  </a:outerShdw>
                </a:effectLst>
              </a:rPr>
              <a:t>-     изготовленные неофициально;</a:t>
            </a:r>
          </a:p>
          <a:p>
            <a:pPr indent="457200" algn="just">
              <a:spcBef>
                <a:spcPts val="600"/>
              </a:spcBef>
            </a:pPr>
            <a:r>
              <a:rPr lang="ru-RU" sz="3200" b="1" dirty="0" smtClean="0">
                <a:solidFill>
                  <a:schemeClr val="bg1"/>
                </a:solidFill>
                <a:effectLst>
                  <a:outerShdw blurRad="38100" dist="38100" dir="2700000" algn="tl">
                    <a:srgbClr val="000000">
                      <a:alpha val="43137"/>
                    </a:srgbClr>
                  </a:outerShdw>
                </a:effectLst>
              </a:rPr>
              <a:t>- не заверенные УИК, организующей голосование на данном избирательном участке;</a:t>
            </a:r>
          </a:p>
          <a:p>
            <a:pPr indent="457200" algn="just">
              <a:spcBef>
                <a:spcPts val="600"/>
              </a:spcBef>
            </a:pPr>
            <a:r>
              <a:rPr lang="ru-RU" sz="3200" b="1" dirty="0" smtClean="0">
                <a:solidFill>
                  <a:schemeClr val="bg1"/>
                </a:solidFill>
                <a:effectLst>
                  <a:outerShdw blurRad="38100" dist="38100" dir="2700000" algn="tl">
                    <a:srgbClr val="000000">
                      <a:alpha val="43137"/>
                    </a:srgbClr>
                  </a:outerShdw>
                </a:effectLst>
              </a:rPr>
              <a:t>- не содержащие специального знака (марки) в случае его использования.</a:t>
            </a:r>
          </a:p>
        </p:txBody>
      </p:sp>
      <p:sp>
        <p:nvSpPr>
          <p:cNvPr id="8" name="Прямоугольник 7"/>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84322" name="Picture 2"/>
          <p:cNvPicPr>
            <a:picLocks noChangeAspect="1" noChangeArrowheads="1"/>
          </p:cNvPicPr>
          <p:nvPr/>
        </p:nvPicPr>
        <p:blipFill>
          <a:blip r:embed="rId3" cstate="print"/>
          <a:srcRect/>
          <a:stretch>
            <a:fillRect/>
          </a:stretch>
        </p:blipFill>
        <p:spPr bwMode="auto">
          <a:xfrm>
            <a:off x="2357422" y="857232"/>
            <a:ext cx="4429156" cy="5878273"/>
          </a:xfrm>
          <a:prstGeom prst="rect">
            <a:avLst/>
          </a:prstGeom>
          <a:noFill/>
          <a:ln w="9525">
            <a:noFill/>
            <a:miter lim="800000"/>
            <a:headEnd/>
            <a:tailEnd/>
          </a:ln>
          <a:effectLst/>
        </p:spPr>
      </p:pic>
      <p:sp>
        <p:nvSpPr>
          <p:cNvPr id="5" name="Стрелка влево 4"/>
          <p:cNvSpPr/>
          <p:nvPr/>
        </p:nvSpPr>
        <p:spPr>
          <a:xfrm>
            <a:off x="6732240" y="3717032"/>
            <a:ext cx="936104" cy="43204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5007" y="1268760"/>
            <a:ext cx="8677473" cy="2339102"/>
          </a:xfrm>
          <a:prstGeom prst="rect">
            <a:avLst/>
          </a:prstGeom>
          <a:solidFill>
            <a:schemeClr val="accent5">
              <a:lumMod val="75000"/>
              <a:alpha val="37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rPr>
              <a:t>Ситуация № 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endParaRPr>
          </a:p>
          <a:p>
            <a:pPr lvl="0" fontAlgn="base">
              <a:spcBef>
                <a:spcPct val="0"/>
              </a:spcBef>
              <a:spcAft>
                <a:spcPct val="0"/>
              </a:spcAft>
            </a:pPr>
            <a:r>
              <a:rPr lang="ru-RU" sz="3200" dirty="0" smtClean="0">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rPr>
              <a:t>В  20.00 Председатель УИК объявляет всем присутствующим о закрытии избирательного участка.</a:t>
            </a:r>
          </a:p>
        </p:txBody>
      </p:sp>
      <p:sp>
        <p:nvSpPr>
          <p:cNvPr id="8" name="Прямоугольник 7"/>
          <p:cNvSpPr/>
          <p:nvPr/>
        </p:nvSpPr>
        <p:spPr>
          <a:xfrm>
            <a:off x="214282" y="4143380"/>
            <a:ext cx="8712968" cy="230832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dirty="0" smtClean="0"/>
              <a:t>Кто еще, кроме членов УИК с правом решающего голоса, может присутствовать в помещении для голосования  при подведении итогов голосования</a:t>
            </a:r>
            <a:r>
              <a:rPr lang="ru-RU" sz="3600" dirty="0" smtClean="0">
                <a:effectLst>
                  <a:outerShdw blurRad="38100" dist="38100" dir="2700000" algn="tl">
                    <a:srgbClr val="000000">
                      <a:alpha val="43137"/>
                    </a:srgbClr>
                  </a:outerShdw>
                </a:effectLst>
              </a:rPr>
              <a:t>?</a:t>
            </a:r>
            <a:endParaRPr lang="ru-RU" sz="3600" dirty="0">
              <a:effectLst>
                <a:outerShdw blurRad="38100" dist="38100" dir="2700000" algn="tl">
                  <a:srgbClr val="000000">
                    <a:alpha val="43137"/>
                  </a:srgbClr>
                </a:outerShdw>
              </a:effectLst>
            </a:endParaRPr>
          </a:p>
        </p:txBody>
      </p:sp>
      <p:sp>
        <p:nvSpPr>
          <p:cNvPr id="6" name="Прямоугольник 5"/>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2844" y="2143116"/>
            <a:ext cx="8729084" cy="2554545"/>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lumMod val="95000"/>
                  </a:schemeClr>
                </a:solidFill>
                <a:effectLst>
                  <a:outerShdw blurRad="38100" dist="38100" dir="2700000" algn="tl">
                    <a:srgbClr val="000000">
                      <a:alpha val="43137"/>
                    </a:srgbClr>
                  </a:outerShdw>
                </a:effectLst>
              </a:rPr>
              <a:t>Ситуация </a:t>
            </a:r>
            <a:r>
              <a:rPr lang="ru-RU" sz="3600" b="1" u="sng" dirty="0">
                <a:solidFill>
                  <a:schemeClr val="bg1">
                    <a:lumMod val="95000"/>
                  </a:schemeClr>
                </a:solidFill>
                <a:effectLst>
                  <a:outerShdw blurRad="38100" dist="38100" dir="2700000" algn="tl">
                    <a:srgbClr val="000000">
                      <a:alpha val="43137"/>
                    </a:srgbClr>
                  </a:outerShdw>
                </a:effectLst>
              </a:rPr>
              <a:t>№ </a:t>
            </a:r>
            <a:r>
              <a:rPr lang="ru-RU" sz="3600" b="1" u="sng" dirty="0" smtClean="0">
                <a:solidFill>
                  <a:schemeClr val="bg1">
                    <a:lumMod val="95000"/>
                  </a:schemeClr>
                </a:solidFill>
                <a:effectLst>
                  <a:outerShdw blurRad="38100" dist="38100" dir="2700000" algn="tl">
                    <a:srgbClr val="000000">
                      <a:alpha val="43137"/>
                    </a:srgbClr>
                  </a:outerShdw>
                </a:effectLst>
              </a:rPr>
              <a:t>7</a:t>
            </a:r>
            <a:r>
              <a:rPr lang="ru-RU" sz="3600" b="1" dirty="0">
                <a:solidFill>
                  <a:schemeClr val="bg1">
                    <a:lumMod val="95000"/>
                  </a:schemeClr>
                </a:solidFill>
                <a:effectLst>
                  <a:outerShdw blurRad="38100" dist="38100" dir="2700000" algn="tl">
                    <a:srgbClr val="000000">
                      <a:alpha val="43137"/>
                    </a:srgbClr>
                  </a:outerShdw>
                </a:effectLst>
              </a:rPr>
              <a:t> </a:t>
            </a:r>
            <a:endParaRPr lang="en-US" sz="3600" b="1" dirty="0" smtClean="0">
              <a:solidFill>
                <a:schemeClr val="bg1">
                  <a:lumMod val="95000"/>
                </a:schemeClr>
              </a:solidFill>
              <a:effectLst>
                <a:outerShdw blurRad="38100" dist="38100" dir="2700000" algn="tl">
                  <a:srgbClr val="000000">
                    <a:alpha val="43137"/>
                  </a:srgbClr>
                </a:outerShdw>
              </a:effectLst>
            </a:endParaRPr>
          </a:p>
          <a:p>
            <a:pPr algn="ctr">
              <a:spcBef>
                <a:spcPts val="600"/>
              </a:spcBef>
            </a:pPr>
            <a:endParaRPr lang="ru-RU" sz="1100" b="1" dirty="0">
              <a:solidFill>
                <a:schemeClr val="bg1">
                  <a:lumMod val="95000"/>
                </a:schemeClr>
              </a:solidFill>
              <a:effectLst>
                <a:outerShdw blurRad="38100" dist="38100" dir="2700000" algn="tl">
                  <a:srgbClr val="000000">
                    <a:alpha val="43137"/>
                  </a:srgbClr>
                </a:outerShdw>
              </a:effectLst>
            </a:endParaRPr>
          </a:p>
          <a:p>
            <a:pPr algn="ctr"/>
            <a:r>
              <a:rPr lang="ru-RU" sz="3600" b="1" dirty="0" smtClean="0">
                <a:solidFill>
                  <a:schemeClr val="bg1">
                    <a:lumMod val="95000"/>
                  </a:schemeClr>
                </a:solidFill>
                <a:effectLst>
                  <a:outerShdw blurRad="38100" dist="38100" dir="2700000" algn="tl">
                    <a:srgbClr val="000000">
                      <a:alpha val="43137"/>
                    </a:srgbClr>
                  </a:outerShdw>
                </a:effectLst>
              </a:rPr>
              <a:t>Избирательная комиссия приступает к подсчету голосов избирателей в стационарном ящике.</a:t>
            </a:r>
          </a:p>
        </p:txBody>
      </p:sp>
      <p:sp>
        <p:nvSpPr>
          <p:cNvPr id="8" name="Прямоугольник 7"/>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026" name="Picture 2" descr="G:\izbirkom\SATANIN\Деловая игра - 14.04.2016\акты и сведения\20001.jpg"/>
          <p:cNvPicPr>
            <a:picLocks noChangeAspect="1" noChangeArrowheads="1"/>
          </p:cNvPicPr>
          <p:nvPr/>
        </p:nvPicPr>
        <p:blipFill>
          <a:blip r:embed="rId3" cstate="print"/>
          <a:srcRect/>
          <a:stretch>
            <a:fillRect/>
          </a:stretch>
        </p:blipFill>
        <p:spPr bwMode="auto">
          <a:xfrm>
            <a:off x="2571736" y="785794"/>
            <a:ext cx="4153873" cy="585791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1196752"/>
            <a:ext cx="8729084" cy="5170646"/>
          </a:xfrm>
          <a:prstGeom prst="rect">
            <a:avLst/>
          </a:prstGeom>
          <a:solidFill>
            <a:srgbClr val="0070C0">
              <a:alpha val="55000"/>
            </a:srgbClr>
          </a:solidFill>
        </p:spPr>
        <p:txBody>
          <a:bodyPr wrap="square">
            <a:spAutoFit/>
          </a:bodyPr>
          <a:lstStyle/>
          <a:p>
            <a:pPr indent="457200" algn="just"/>
            <a:r>
              <a:rPr lang="ru-RU" sz="3000" b="1" dirty="0" smtClean="0">
                <a:solidFill>
                  <a:schemeClr val="bg1"/>
                </a:solidFill>
                <a:effectLst>
                  <a:outerShdw blurRad="38100" dist="38100" dir="2700000" algn="tl">
                    <a:srgbClr val="000000">
                      <a:alpha val="43137"/>
                    </a:srgbClr>
                  </a:outerShdw>
                </a:effectLst>
              </a:rPr>
              <a:t>В соответствии с </a:t>
            </a:r>
            <a:r>
              <a:rPr lang="x-none" sz="3000" b="1" smtClean="0">
                <a:solidFill>
                  <a:schemeClr val="bg1"/>
                </a:solidFill>
                <a:effectLst>
                  <a:outerShdw blurRad="38100" dist="38100" dir="2700000" algn="tl">
                    <a:srgbClr val="000000">
                      <a:alpha val="43137"/>
                    </a:srgbClr>
                  </a:outerShdw>
                </a:effectLst>
              </a:rPr>
              <a:t>п.1</a:t>
            </a:r>
            <a:r>
              <a:rPr lang="ru-RU" sz="3000" b="1" dirty="0" smtClean="0">
                <a:solidFill>
                  <a:schemeClr val="bg1"/>
                </a:solidFill>
                <a:effectLst>
                  <a:outerShdw blurRad="38100" dist="38100" dir="2700000" algn="tl">
                    <a:srgbClr val="000000">
                      <a:alpha val="43137"/>
                    </a:srgbClr>
                  </a:outerShdw>
                </a:effectLst>
              </a:rPr>
              <a:t>7 </a:t>
            </a:r>
            <a:r>
              <a:rPr lang="x-none" sz="3000" b="1" smtClean="0">
                <a:solidFill>
                  <a:schemeClr val="bg1"/>
                </a:solidFill>
                <a:effectLst>
                  <a:outerShdw blurRad="38100" dist="38100" dir="2700000" algn="tl">
                    <a:srgbClr val="000000">
                      <a:alpha val="43137"/>
                    </a:srgbClr>
                  </a:outerShdw>
                </a:effectLst>
              </a:rPr>
              <a:t>ст.85</a:t>
            </a:r>
            <a:r>
              <a:rPr lang="ru-RU" sz="3000" b="1" dirty="0" smtClean="0">
                <a:solidFill>
                  <a:schemeClr val="bg1"/>
                </a:solidFill>
                <a:effectLst>
                  <a:outerShdw blurRad="38100" dist="38100" dir="2700000" algn="tl">
                    <a:srgbClr val="000000">
                      <a:alpha val="43137"/>
                    </a:srgbClr>
                  </a:outerShdw>
                </a:effectLst>
              </a:rPr>
              <a:t> </a:t>
            </a:r>
            <a:r>
              <a:rPr lang="x-none" sz="3000" b="1" smtClean="0">
                <a:solidFill>
                  <a:schemeClr val="bg1"/>
                </a:solidFill>
                <a:effectLst>
                  <a:outerShdw blurRad="38100" dist="38100" dir="2700000" algn="tl">
                    <a:srgbClr val="000000">
                      <a:alpha val="43137"/>
                    </a:srgbClr>
                  </a:outerShdw>
                </a:effectLst>
              </a:rPr>
              <a:t>Федеральн</a:t>
            </a:r>
            <a:r>
              <a:rPr lang="ru-RU" sz="3000" b="1" dirty="0" smtClean="0">
                <a:solidFill>
                  <a:schemeClr val="bg1"/>
                </a:solidFill>
                <a:effectLst>
                  <a:outerShdw blurRad="38100" dist="38100" dir="2700000" algn="tl">
                    <a:srgbClr val="000000">
                      <a:alpha val="43137"/>
                    </a:srgbClr>
                  </a:outerShdw>
                </a:effectLst>
              </a:rPr>
              <a:t>ого</a:t>
            </a:r>
            <a:r>
              <a:rPr lang="x-none" sz="3000" b="1" smtClean="0">
                <a:solidFill>
                  <a:schemeClr val="bg1"/>
                </a:solidFill>
                <a:effectLst>
                  <a:outerShdw blurRad="38100" dist="38100" dir="2700000" algn="tl">
                    <a:srgbClr val="000000">
                      <a:alpha val="43137"/>
                    </a:srgbClr>
                  </a:outerShdw>
                </a:effectLst>
              </a:rPr>
              <a:t> закон</a:t>
            </a:r>
            <a:r>
              <a:rPr lang="ru-RU" sz="3000" b="1" dirty="0" smtClean="0">
                <a:solidFill>
                  <a:schemeClr val="bg1"/>
                </a:solidFill>
                <a:effectLst>
                  <a:outerShdw blurRad="38100" dist="38100" dir="2700000" algn="tl">
                    <a:srgbClr val="000000">
                      <a:alpha val="43137"/>
                    </a:srgbClr>
                  </a:outerShdw>
                </a:effectLst>
              </a:rPr>
              <a:t>а</a:t>
            </a:r>
            <a:r>
              <a:rPr lang="x-none" sz="3000" b="1" smtClean="0">
                <a:solidFill>
                  <a:schemeClr val="bg1"/>
                </a:solidFill>
                <a:effectLst>
                  <a:outerShdw blurRad="38100" dist="38100" dir="2700000" algn="tl">
                    <a:srgbClr val="000000">
                      <a:alpha val="43137"/>
                    </a:srgbClr>
                  </a:outerShdw>
                </a:effectLst>
              </a:rPr>
              <a:t> от 22.02.2014 N 20-ФЗ </a:t>
            </a:r>
            <a:r>
              <a:rPr lang="ru-RU" sz="3000" b="1" dirty="0" smtClean="0">
                <a:solidFill>
                  <a:schemeClr val="bg1"/>
                </a:solidFill>
                <a:effectLst>
                  <a:outerShdw blurRad="38100" dist="38100" dir="2700000" algn="tl">
                    <a:srgbClr val="000000">
                      <a:alpha val="43137"/>
                    </a:srgbClr>
                  </a:outerShdw>
                </a:effectLst>
              </a:rPr>
              <a:t>Н</a:t>
            </a:r>
            <a:r>
              <a:rPr lang="x-none" sz="3000" b="1" smtClean="0">
                <a:solidFill>
                  <a:schemeClr val="bg1"/>
                </a:solidFill>
                <a:effectLst>
                  <a:outerShdw blurRad="38100" dist="38100" dir="2700000" algn="tl">
                    <a:srgbClr val="000000">
                      <a:alpha val="43137"/>
                    </a:srgbClr>
                  </a:outerShdw>
                </a:effectLst>
              </a:rPr>
              <a:t>едействительными считаются избирательные бюллетени, которые</a:t>
            </a:r>
            <a:r>
              <a:rPr lang="ru-RU" sz="3000" b="1" dirty="0" smtClean="0">
                <a:solidFill>
                  <a:schemeClr val="bg1"/>
                </a:solidFill>
                <a:effectLst>
                  <a:outerShdw blurRad="38100" dist="38100" dir="2700000" algn="tl">
                    <a:srgbClr val="000000">
                      <a:alpha val="43137"/>
                    </a:srgbClr>
                  </a:outerShdw>
                </a:effectLst>
              </a:rPr>
              <a:t>:</a:t>
            </a:r>
          </a:p>
          <a:p>
            <a:pPr indent="457200" algn="just">
              <a:buFontTx/>
              <a:buChar char="-"/>
            </a:pPr>
            <a:r>
              <a:rPr lang="ru-RU" sz="3000" b="1" dirty="0" smtClean="0">
                <a:solidFill>
                  <a:schemeClr val="bg1"/>
                </a:solidFill>
                <a:effectLst>
                  <a:outerShdw blurRad="38100" dist="38100" dir="2700000" algn="tl">
                    <a:srgbClr val="000000">
                      <a:alpha val="43137"/>
                    </a:srgbClr>
                  </a:outerShdw>
                </a:effectLst>
              </a:rPr>
              <a:t> </a:t>
            </a:r>
            <a:r>
              <a:rPr lang="x-none" sz="3000" b="1" smtClean="0">
                <a:solidFill>
                  <a:schemeClr val="bg1"/>
                </a:solidFill>
                <a:effectLst>
                  <a:outerShdw blurRad="38100" dist="38100" dir="2700000" algn="tl">
                    <a:srgbClr val="000000">
                      <a:alpha val="43137"/>
                    </a:srgbClr>
                  </a:outerShdw>
                </a:effectLst>
              </a:rPr>
              <a:t>не содержат отметок в квадратах, расположенных справа от сведений о зарегистрированных кандидатах или под указанными сведениями</a:t>
            </a:r>
            <a:r>
              <a:rPr lang="ru-RU" sz="3000" b="1" dirty="0" smtClean="0">
                <a:solidFill>
                  <a:schemeClr val="bg1"/>
                </a:solidFill>
                <a:effectLst>
                  <a:outerShdw blurRad="38100" dist="38100" dir="2700000" algn="tl">
                    <a:srgbClr val="000000">
                      <a:alpha val="43137"/>
                    </a:srgbClr>
                  </a:outerShdw>
                </a:effectLst>
              </a:rPr>
              <a:t>;</a:t>
            </a:r>
          </a:p>
          <a:p>
            <a:pPr indent="457200" algn="just">
              <a:buFontTx/>
              <a:buChar char="-"/>
            </a:pPr>
            <a:r>
              <a:rPr lang="ru-RU" sz="3000" b="1" dirty="0" smtClean="0">
                <a:solidFill>
                  <a:schemeClr val="bg1"/>
                </a:solidFill>
                <a:effectLst>
                  <a:outerShdw blurRad="38100" dist="38100" dir="2700000" algn="tl">
                    <a:srgbClr val="000000">
                      <a:alpha val="43137"/>
                    </a:srgbClr>
                  </a:outerShdw>
                </a:effectLst>
              </a:rPr>
              <a:t> </a:t>
            </a:r>
            <a:r>
              <a:rPr lang="x-none" sz="3000" b="1" smtClean="0">
                <a:solidFill>
                  <a:schemeClr val="bg1"/>
                </a:solidFill>
                <a:effectLst>
                  <a:outerShdw blurRad="38100" dist="38100" dir="2700000" algn="tl">
                    <a:srgbClr val="000000">
                      <a:alpha val="43137"/>
                    </a:srgbClr>
                  </a:outerShdw>
                </a:effectLst>
              </a:rPr>
              <a:t>справа от наименований политических партий или под этими наименованиями</a:t>
            </a:r>
            <a:r>
              <a:rPr lang="ru-RU" sz="3000" b="1" dirty="0" smtClean="0">
                <a:solidFill>
                  <a:schemeClr val="bg1"/>
                </a:solidFill>
                <a:effectLst>
                  <a:outerShdw blurRad="38100" dist="38100" dir="2700000" algn="tl">
                    <a:srgbClr val="000000">
                      <a:alpha val="43137"/>
                    </a:srgbClr>
                  </a:outerShdw>
                </a:effectLst>
              </a:rPr>
              <a:t>;</a:t>
            </a:r>
          </a:p>
          <a:p>
            <a:pPr indent="457200" algn="just">
              <a:buFontTx/>
              <a:buChar char="-"/>
            </a:pPr>
            <a:r>
              <a:rPr lang="ru-RU" sz="3000" b="1" dirty="0" smtClean="0">
                <a:solidFill>
                  <a:schemeClr val="bg1"/>
                </a:solidFill>
                <a:effectLst>
                  <a:outerShdw blurRad="38100" dist="38100" dir="2700000" algn="tl">
                    <a:srgbClr val="000000">
                      <a:alpha val="43137"/>
                    </a:srgbClr>
                  </a:outerShdw>
                </a:effectLst>
              </a:rPr>
              <a:t> </a:t>
            </a:r>
            <a:r>
              <a:rPr lang="x-none" sz="3000" b="1" smtClean="0">
                <a:solidFill>
                  <a:schemeClr val="bg1"/>
                </a:solidFill>
                <a:effectLst>
                  <a:outerShdw blurRad="38100" dist="38100" dir="2700000" algn="tl">
                    <a:srgbClr val="000000">
                      <a:alpha val="43137"/>
                    </a:srgbClr>
                  </a:outerShdw>
                </a:effectLst>
              </a:rPr>
              <a:t>в которых отметки проставлены более чем в одном квадрате.</a:t>
            </a:r>
            <a:endParaRPr lang="ru-RU" sz="30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85346" name="Picture 2"/>
          <p:cNvPicPr>
            <a:picLocks noChangeAspect="1" noChangeArrowheads="1"/>
          </p:cNvPicPr>
          <p:nvPr/>
        </p:nvPicPr>
        <p:blipFill>
          <a:blip r:embed="rId3" cstate="print"/>
          <a:srcRect/>
          <a:stretch>
            <a:fillRect/>
          </a:stretch>
        </p:blipFill>
        <p:spPr bwMode="auto">
          <a:xfrm>
            <a:off x="2214545" y="714356"/>
            <a:ext cx="4484335" cy="5929354"/>
          </a:xfrm>
          <a:prstGeom prst="rect">
            <a:avLst/>
          </a:prstGeom>
          <a:noFill/>
          <a:ln w="9525">
            <a:noFill/>
            <a:miter lim="800000"/>
            <a:headEnd/>
            <a:tailEnd/>
          </a:ln>
          <a:effectLst/>
        </p:spPr>
      </p:pic>
      <p:sp>
        <p:nvSpPr>
          <p:cNvPr id="5" name="Стрелка влево 4"/>
          <p:cNvSpPr/>
          <p:nvPr/>
        </p:nvSpPr>
        <p:spPr>
          <a:xfrm>
            <a:off x="6660232" y="4221088"/>
            <a:ext cx="936104" cy="43204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t="11779"/>
          <a:stretch>
            <a:fillRect/>
          </a:stretch>
        </p:blipFill>
        <p:spPr bwMode="auto">
          <a:xfrm>
            <a:off x="1619672" y="908720"/>
            <a:ext cx="5580330" cy="5669919"/>
          </a:xfrm>
          <a:prstGeom prst="rect">
            <a:avLst/>
          </a:prstGeom>
          <a:noFill/>
          <a:ln w="9525">
            <a:noFill/>
            <a:miter lim="800000"/>
            <a:headEnd/>
            <a:tailEnd/>
          </a:ln>
          <a:effectLst/>
        </p:spPr>
      </p:pic>
      <p:sp>
        <p:nvSpPr>
          <p:cNvPr id="11" name="Прямоугольник 10"/>
          <p:cNvSpPr/>
          <p:nvPr/>
        </p:nvSpPr>
        <p:spPr>
          <a:xfrm>
            <a:off x="4572000" y="1340768"/>
            <a:ext cx="259228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572000" y="1700808"/>
            <a:ext cx="259228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572000" y="2132856"/>
            <a:ext cx="259228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86370" name="Picture 2"/>
          <p:cNvPicPr>
            <a:picLocks noChangeAspect="1" noChangeArrowheads="1"/>
          </p:cNvPicPr>
          <p:nvPr/>
        </p:nvPicPr>
        <p:blipFill>
          <a:blip r:embed="rId3" cstate="print"/>
          <a:srcRect/>
          <a:stretch>
            <a:fillRect/>
          </a:stretch>
        </p:blipFill>
        <p:spPr bwMode="auto">
          <a:xfrm>
            <a:off x="2357422" y="714356"/>
            <a:ext cx="4567117" cy="6000768"/>
          </a:xfrm>
          <a:prstGeom prst="rect">
            <a:avLst/>
          </a:prstGeom>
          <a:noFill/>
          <a:ln w="9525">
            <a:noFill/>
            <a:miter lim="800000"/>
            <a:headEnd/>
            <a:tailEnd/>
          </a:ln>
          <a:effectLst/>
        </p:spPr>
      </p:pic>
      <p:sp>
        <p:nvSpPr>
          <p:cNvPr id="5" name="Стрелка влево 4"/>
          <p:cNvSpPr/>
          <p:nvPr/>
        </p:nvSpPr>
        <p:spPr>
          <a:xfrm>
            <a:off x="6876256" y="4581128"/>
            <a:ext cx="936104" cy="43204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87394" name="Picture 2"/>
          <p:cNvPicPr>
            <a:picLocks noChangeAspect="1" noChangeArrowheads="1"/>
          </p:cNvPicPr>
          <p:nvPr/>
        </p:nvPicPr>
        <p:blipFill>
          <a:blip r:embed="rId3" cstate="print"/>
          <a:srcRect/>
          <a:stretch>
            <a:fillRect/>
          </a:stretch>
        </p:blipFill>
        <p:spPr bwMode="auto">
          <a:xfrm>
            <a:off x="2285984" y="714356"/>
            <a:ext cx="4572032" cy="6051398"/>
          </a:xfrm>
          <a:prstGeom prst="rect">
            <a:avLst/>
          </a:prstGeom>
          <a:noFill/>
          <a:ln w="9525">
            <a:noFill/>
            <a:miter lim="800000"/>
            <a:headEnd/>
            <a:tailEnd/>
          </a:ln>
          <a:effectLst/>
        </p:spPr>
      </p:pic>
      <p:sp>
        <p:nvSpPr>
          <p:cNvPr id="5" name="Стрелка влево 4"/>
          <p:cNvSpPr/>
          <p:nvPr/>
        </p:nvSpPr>
        <p:spPr>
          <a:xfrm>
            <a:off x="6804248" y="4005064"/>
            <a:ext cx="936104" cy="43204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282" y="1285860"/>
            <a:ext cx="8729084" cy="4401205"/>
          </a:xfrm>
          <a:prstGeom prst="rect">
            <a:avLst/>
          </a:prstGeom>
          <a:solidFill>
            <a:srgbClr val="0070C0">
              <a:alpha val="55000"/>
            </a:srgbClr>
          </a:solidFill>
        </p:spPr>
        <p:txBody>
          <a:bodyPr wrap="square">
            <a:spAutoFit/>
          </a:bodyPr>
          <a:lstStyle/>
          <a:p>
            <a:pPr algn="ctr"/>
            <a:r>
              <a:rPr lang="ru-RU" sz="4000" b="1" i="1" dirty="0" smtClean="0">
                <a:solidFill>
                  <a:schemeClr val="bg1"/>
                </a:solidFill>
              </a:rPr>
              <a:t>Проверка контрольных соотношений:</a:t>
            </a:r>
          </a:p>
          <a:p>
            <a:pPr algn="ctr"/>
            <a:r>
              <a:rPr lang="ru-RU" sz="4000" i="1" dirty="0" smtClean="0">
                <a:solidFill>
                  <a:schemeClr val="bg1"/>
                </a:solidFill>
              </a:rPr>
              <a:t>1 больше или = 3+4+5</a:t>
            </a:r>
          </a:p>
          <a:p>
            <a:pPr algn="ctr"/>
            <a:r>
              <a:rPr lang="ru-RU" sz="4000" i="1" dirty="0" smtClean="0">
                <a:solidFill>
                  <a:schemeClr val="bg1"/>
                </a:solidFill>
              </a:rPr>
              <a:t>2=3+4+5+6+17-18</a:t>
            </a:r>
          </a:p>
          <a:p>
            <a:pPr algn="ctr"/>
            <a:r>
              <a:rPr lang="ru-RU" sz="4000" i="1" dirty="0" smtClean="0">
                <a:solidFill>
                  <a:schemeClr val="bg1"/>
                </a:solidFill>
              </a:rPr>
              <a:t>7+8=9+10</a:t>
            </a:r>
          </a:p>
          <a:p>
            <a:pPr algn="ctr"/>
            <a:r>
              <a:rPr lang="ru-RU" sz="4000" i="1" dirty="0" smtClean="0">
                <a:solidFill>
                  <a:schemeClr val="bg1"/>
                </a:solidFill>
              </a:rPr>
              <a:t>10=19+все последующие строки</a:t>
            </a:r>
          </a:p>
          <a:p>
            <a:pPr algn="ctr"/>
            <a:r>
              <a:rPr lang="ru-RU" sz="4000" i="1" dirty="0" smtClean="0">
                <a:solidFill>
                  <a:schemeClr val="bg1"/>
                </a:solidFill>
              </a:rPr>
              <a:t>11=12+14+16</a:t>
            </a:r>
          </a:p>
        </p:txBody>
      </p:sp>
      <p:sp>
        <p:nvSpPr>
          <p:cNvPr id="8" name="Прямоугольник 7"/>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88419" name="Picture 3"/>
          <p:cNvPicPr>
            <a:picLocks noChangeAspect="1" noChangeArrowheads="1"/>
          </p:cNvPicPr>
          <p:nvPr/>
        </p:nvPicPr>
        <p:blipFill>
          <a:blip r:embed="rId3" cstate="print"/>
          <a:srcRect/>
          <a:stretch>
            <a:fillRect/>
          </a:stretch>
        </p:blipFill>
        <p:spPr bwMode="auto">
          <a:xfrm>
            <a:off x="2000232" y="714357"/>
            <a:ext cx="5148282" cy="5929354"/>
          </a:xfrm>
          <a:prstGeom prst="rect">
            <a:avLst/>
          </a:prstGeom>
          <a:noFill/>
          <a:ln w="9525">
            <a:noFill/>
            <a:miter lim="800000"/>
            <a:headEnd/>
            <a:tailEnd/>
          </a:ln>
          <a:effectLst/>
        </p:spPr>
      </p:pic>
      <p:sp>
        <p:nvSpPr>
          <p:cNvPr id="5" name="Стрелка влево 4"/>
          <p:cNvSpPr/>
          <p:nvPr/>
        </p:nvSpPr>
        <p:spPr>
          <a:xfrm>
            <a:off x="7092280" y="764704"/>
            <a:ext cx="936104" cy="43204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FF0000"/>
              </a:solidFill>
            </a:endParaRPr>
          </a:p>
        </p:txBody>
      </p:sp>
      <p:sp>
        <p:nvSpPr>
          <p:cNvPr id="6" name="Стрелка влево 5"/>
          <p:cNvSpPr/>
          <p:nvPr/>
        </p:nvSpPr>
        <p:spPr>
          <a:xfrm>
            <a:off x="7092280" y="1268760"/>
            <a:ext cx="936104" cy="43204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90466" name="Picture 2"/>
          <p:cNvPicPr>
            <a:picLocks noChangeAspect="1" noChangeArrowheads="1"/>
          </p:cNvPicPr>
          <p:nvPr/>
        </p:nvPicPr>
        <p:blipFill>
          <a:blip r:embed="rId3" cstate="print"/>
          <a:srcRect/>
          <a:stretch>
            <a:fillRect/>
          </a:stretch>
        </p:blipFill>
        <p:spPr bwMode="auto">
          <a:xfrm>
            <a:off x="2357422" y="714356"/>
            <a:ext cx="4466267" cy="5929354"/>
          </a:xfrm>
          <a:prstGeom prst="rect">
            <a:avLst/>
          </a:prstGeom>
          <a:noFill/>
          <a:ln w="9525">
            <a:noFill/>
            <a:miter lim="800000"/>
            <a:headEnd/>
            <a:tailEnd/>
          </a:ln>
          <a:effectLst/>
        </p:spPr>
      </p:pic>
      <p:sp>
        <p:nvSpPr>
          <p:cNvPr id="5" name="Стрелка влево 4"/>
          <p:cNvSpPr/>
          <p:nvPr/>
        </p:nvSpPr>
        <p:spPr>
          <a:xfrm>
            <a:off x="6732240" y="6237312"/>
            <a:ext cx="936104" cy="43204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836712"/>
            <a:ext cx="8678198" cy="5262979"/>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ru-RU" altLang="ja-JP" sz="2400" b="1" dirty="0" smtClean="0">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В соответствии с пунктом 1 статьи 30 Федерального закона «Об основных гарантиях избирательных прав граждан и права на участие в референдуме граждан Российской Федерации» определен список лиц имеющих право присутствовать при  установлении УИК итогов голосования: </a:t>
            </a:r>
          </a:p>
          <a:p>
            <a:pPr lvl="0" indent="457200" algn="just" fontAlgn="base">
              <a:spcBef>
                <a:spcPct val="0"/>
              </a:spcBef>
              <a:spcAft>
                <a:spcPct val="0"/>
              </a:spcAft>
            </a:pPr>
            <a:r>
              <a:rPr lang="ru-RU" altLang="ja-JP" sz="2400" b="1" dirty="0" smtClean="0">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 члены комиссии с правом совещательного голоса, члены вышестоящих комиссий и работники их аппаратов;</a:t>
            </a:r>
          </a:p>
          <a:p>
            <a:pPr lvl="0" indent="457200" algn="just" fontAlgn="base">
              <a:spcBef>
                <a:spcPct val="0"/>
              </a:spcBef>
              <a:spcAft>
                <a:spcPct val="0"/>
              </a:spcAft>
            </a:pPr>
            <a:r>
              <a:rPr lang="ru-RU" altLang="ja-JP" sz="2400" b="1" dirty="0" smtClean="0">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 наблюдатели;</a:t>
            </a:r>
          </a:p>
          <a:p>
            <a:pPr lvl="0" indent="457200" algn="just" fontAlgn="base">
              <a:spcBef>
                <a:spcPct val="0"/>
              </a:spcBef>
              <a:spcAft>
                <a:spcPct val="0"/>
              </a:spcAft>
            </a:pPr>
            <a:r>
              <a:rPr lang="ru-RU" altLang="ja-JP" sz="2400" b="1" dirty="0" smtClean="0">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 кандидат, зарегистрированный вышестоящей комиссией, или его доверенное лицо;</a:t>
            </a:r>
          </a:p>
          <a:p>
            <a:pPr lvl="0" indent="457200" algn="just" fontAlgn="base">
              <a:spcBef>
                <a:spcPct val="0"/>
              </a:spcBef>
              <a:spcAft>
                <a:spcPct val="0"/>
              </a:spcAft>
            </a:pPr>
            <a:r>
              <a:rPr lang="ru-RU" altLang="ja-JP" sz="2400" b="1" dirty="0" smtClean="0">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 уполномоченный представитель или доверенное лицо избирательного объединения, список кандидатов которого зарегистрирован вышестоящей комиссией, или кандидат из указанного списка;</a:t>
            </a:r>
          </a:p>
        </p:txBody>
      </p:sp>
      <p:sp>
        <p:nvSpPr>
          <p:cNvPr id="9" name="Прямоугольник 8"/>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11"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Rectangle 1"/>
          <p:cNvSpPr>
            <a:spLocks noChangeArrowheads="1"/>
          </p:cNvSpPr>
          <p:nvPr/>
        </p:nvSpPr>
        <p:spPr bwMode="auto">
          <a:xfrm>
            <a:off x="251520" y="6165304"/>
            <a:ext cx="8678198"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ru-RU" altLang="ja-JP" sz="2400" b="1" dirty="0" smtClean="0">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 представители аккредитованных СМИ.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2" name="Picture 2" descr="C:\Users\Satanin\Documents\ViberDownloads\b78c9d380c430336c5a7c919c5cc0329475c85c82ede7f3608cef82b4e6ee8f0_full.jpg"/>
          <p:cNvPicPr>
            <a:picLocks noChangeAspect="1" noChangeArrowheads="1"/>
          </p:cNvPicPr>
          <p:nvPr/>
        </p:nvPicPr>
        <p:blipFill>
          <a:blip r:embed="rId3"/>
          <a:srcRect t="25000" r="1851" b="9375"/>
          <a:stretch>
            <a:fillRect/>
          </a:stretch>
        </p:blipFill>
        <p:spPr bwMode="auto">
          <a:xfrm>
            <a:off x="2214546" y="928670"/>
            <a:ext cx="4786346" cy="56894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2" name="Picture 2" descr="G:\izbirkom\SATANIN\Деловая игра - 14.04.2016\акты и сведения\10001.jpg"/>
          <p:cNvPicPr>
            <a:picLocks noChangeAspect="1" noChangeArrowheads="1"/>
          </p:cNvPicPr>
          <p:nvPr/>
        </p:nvPicPr>
        <p:blipFill>
          <a:blip r:embed="rId3" cstate="print"/>
          <a:srcRect/>
          <a:stretch>
            <a:fillRect/>
          </a:stretch>
        </p:blipFill>
        <p:spPr bwMode="auto">
          <a:xfrm>
            <a:off x="2500298" y="642918"/>
            <a:ext cx="4317313" cy="607223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285720" y="2500306"/>
            <a:ext cx="8496944" cy="1938992"/>
          </a:xfrm>
          <a:prstGeom prst="rect">
            <a:avLst/>
          </a:prstGeom>
        </p:spPr>
        <p:txBody>
          <a:bodyPr wrap="square">
            <a:spAutoFit/>
          </a:bodyPr>
          <a:lstStyle/>
          <a:p>
            <a:pPr algn="ctr"/>
            <a:r>
              <a:rPr lang="ru-RU" sz="6000" b="1" dirty="0" smtClean="0">
                <a:solidFill>
                  <a:srgbClr val="F9FED2"/>
                </a:solidFill>
                <a:effectLst>
                  <a:outerShdw blurRad="38100" dist="38100" dir="2700000" algn="tl">
                    <a:srgbClr val="000000">
                      <a:alpha val="43137"/>
                    </a:srgbClr>
                  </a:outerShdw>
                </a:effectLst>
              </a:rPr>
              <a:t>Рассмотрение жалоб и заявлений</a:t>
            </a:r>
          </a:p>
        </p:txBody>
      </p:sp>
      <p:sp>
        <p:nvSpPr>
          <p:cNvPr id="7" name="Прямоугольник 6"/>
          <p:cNvSpPr/>
          <p:nvPr/>
        </p:nvSpPr>
        <p:spPr>
          <a:xfrm>
            <a:off x="2716242" y="692696"/>
            <a:ext cx="3798733" cy="1323439"/>
          </a:xfrm>
          <a:prstGeom prst="rect">
            <a:avLst/>
          </a:prstGeom>
        </p:spPr>
        <p:txBody>
          <a:bodyPr wrap="none">
            <a:spAutoFit/>
          </a:bodyPr>
          <a:lstStyle/>
          <a:p>
            <a:pPr lvl="0" algn="ctr" fontAlgn="base">
              <a:spcBef>
                <a:spcPct val="0"/>
              </a:spcBef>
              <a:spcAft>
                <a:spcPct val="0"/>
              </a:spcAft>
            </a:pPr>
            <a:r>
              <a:rPr lang="ru-RU"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en-US"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ru-RU" sz="80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8000" dirty="0" smtClean="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II </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algn="ctr"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rPr>
              <a:t>Рассмотрение жалоб и заявлений</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2051" name="Picture 3" descr="M:\2.jpg"/>
          <p:cNvPicPr>
            <a:picLocks noChangeAspect="1" noChangeArrowheads="1"/>
          </p:cNvPicPr>
          <p:nvPr/>
        </p:nvPicPr>
        <p:blipFill>
          <a:blip r:embed="rId3" cstate="print"/>
          <a:srcRect l="16472" r="26976" b="39453"/>
          <a:stretch>
            <a:fillRect/>
          </a:stretch>
        </p:blipFill>
        <p:spPr bwMode="auto">
          <a:xfrm>
            <a:off x="214282" y="1142984"/>
            <a:ext cx="8663586" cy="5214974"/>
          </a:xfrm>
          <a:prstGeom prst="rect">
            <a:avLst/>
          </a:prstGeom>
          <a:noFill/>
        </p:spPr>
      </p:pic>
      <p:sp>
        <p:nvSpPr>
          <p:cNvPr id="9" name="Прямоугольник 8"/>
          <p:cNvSpPr/>
          <p:nvPr/>
        </p:nvSpPr>
        <p:spPr>
          <a:xfrm>
            <a:off x="7715272" y="1142984"/>
            <a:ext cx="1000132" cy="1071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571604" y="3714752"/>
            <a:ext cx="5643602" cy="1071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467544" y="2276872"/>
            <a:ext cx="8496944" cy="3785652"/>
          </a:xfrm>
          <a:prstGeom prst="rect">
            <a:avLst/>
          </a:prstGeom>
        </p:spPr>
        <p:txBody>
          <a:bodyPr wrap="square">
            <a:spAutoFit/>
          </a:bodyPr>
          <a:lstStyle/>
          <a:p>
            <a:pPr algn="ctr"/>
            <a:r>
              <a:rPr lang="ru-RU" sz="4800" b="1" dirty="0" smtClean="0">
                <a:solidFill>
                  <a:srgbClr val="F9FED2"/>
                </a:solidFill>
                <a:effectLst>
                  <a:outerShdw blurRad="38100" dist="38100" dir="2700000" algn="tl">
                    <a:srgbClr val="000000">
                      <a:alpha val="43137"/>
                    </a:srgbClr>
                  </a:outerShdw>
                </a:effectLst>
              </a:rPr>
              <a:t>Итоговое заседание УИК, рассмотрение жалоб, подписание протокола, выдача заверенных копий протокола УИК</a:t>
            </a:r>
          </a:p>
        </p:txBody>
      </p:sp>
      <p:sp>
        <p:nvSpPr>
          <p:cNvPr id="7" name="Прямоугольник 6"/>
          <p:cNvSpPr/>
          <p:nvPr/>
        </p:nvSpPr>
        <p:spPr>
          <a:xfrm>
            <a:off x="2516669" y="692696"/>
            <a:ext cx="4197880" cy="1323439"/>
          </a:xfrm>
          <a:prstGeom prst="rect">
            <a:avLst/>
          </a:prstGeom>
        </p:spPr>
        <p:txBody>
          <a:bodyPr wrap="none">
            <a:spAutoFit/>
          </a:bodyPr>
          <a:lstStyle/>
          <a:p>
            <a:pPr lvl="0" algn="ctr" fontAlgn="base">
              <a:spcBef>
                <a:spcPct val="0"/>
              </a:spcBef>
              <a:spcAft>
                <a:spcPct val="0"/>
              </a:spcAft>
            </a:pPr>
            <a:r>
              <a:rPr lang="ru-RU"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en-US"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II</a:t>
            </a:r>
            <a:r>
              <a:rPr lang="ru-RU" sz="80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8000" dirty="0" smtClean="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282" y="1071546"/>
            <a:ext cx="8729084" cy="2554545"/>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lumMod val="95000"/>
                  </a:schemeClr>
                </a:solidFill>
                <a:effectLst>
                  <a:outerShdw blurRad="38100" dist="38100" dir="2700000" algn="tl">
                    <a:srgbClr val="000000">
                      <a:alpha val="43137"/>
                    </a:srgbClr>
                  </a:outerShdw>
                </a:effectLst>
              </a:rPr>
              <a:t>Ситуация </a:t>
            </a:r>
            <a:r>
              <a:rPr lang="ru-RU" sz="4000" b="1" u="sng" dirty="0">
                <a:solidFill>
                  <a:schemeClr val="bg1">
                    <a:lumMod val="95000"/>
                  </a:schemeClr>
                </a:solidFill>
                <a:effectLst>
                  <a:outerShdw blurRad="38100" dist="38100" dir="2700000" algn="tl">
                    <a:srgbClr val="000000">
                      <a:alpha val="43137"/>
                    </a:srgbClr>
                  </a:outerShdw>
                </a:effectLst>
              </a:rPr>
              <a:t>№ </a:t>
            </a:r>
            <a:r>
              <a:rPr lang="en-US" sz="4000" b="1" u="sng" dirty="0" smtClean="0">
                <a:solidFill>
                  <a:schemeClr val="bg1">
                    <a:lumMod val="95000"/>
                  </a:schemeClr>
                </a:solidFill>
                <a:effectLst>
                  <a:outerShdw blurRad="38100" dist="38100" dir="2700000" algn="tl">
                    <a:srgbClr val="000000">
                      <a:alpha val="43137"/>
                    </a:srgbClr>
                  </a:outerShdw>
                </a:effectLst>
              </a:rPr>
              <a:t>8</a:t>
            </a:r>
            <a:r>
              <a:rPr lang="ru-RU" sz="4000" b="1" dirty="0">
                <a:solidFill>
                  <a:schemeClr val="bg1">
                    <a:lumMod val="95000"/>
                  </a:schemeClr>
                </a:solidFill>
                <a:effectLst>
                  <a:outerShdw blurRad="38100" dist="38100" dir="2700000" algn="tl">
                    <a:srgbClr val="000000">
                      <a:alpha val="43137"/>
                    </a:srgbClr>
                  </a:outerShdw>
                </a:effectLst>
              </a:rPr>
              <a:t> </a:t>
            </a:r>
            <a:endParaRPr lang="en-US" sz="4000" b="1" dirty="0" smtClean="0">
              <a:solidFill>
                <a:schemeClr val="bg1">
                  <a:lumMod val="95000"/>
                </a:schemeClr>
              </a:solidFill>
              <a:effectLst>
                <a:outerShdw blurRad="38100" dist="38100" dir="2700000" algn="tl">
                  <a:srgbClr val="000000">
                    <a:alpha val="43137"/>
                  </a:srgbClr>
                </a:outerShdw>
              </a:effectLst>
            </a:endParaRPr>
          </a:p>
          <a:p>
            <a:pPr algn="ctr"/>
            <a:r>
              <a:rPr lang="ru-RU" sz="4000" b="1" dirty="0" smtClean="0">
                <a:solidFill>
                  <a:schemeClr val="bg1">
                    <a:lumMod val="95000"/>
                  </a:schemeClr>
                </a:solidFill>
                <a:effectLst>
                  <a:outerShdw blurRad="38100" dist="38100" dir="2700000" algn="tl">
                    <a:srgbClr val="000000">
                      <a:alpha val="43137"/>
                    </a:srgbClr>
                  </a:outerShdw>
                </a:effectLst>
              </a:rPr>
              <a:t>Участковая избирательная комиссия № 202 собралась на итоговое заседание.</a:t>
            </a:r>
          </a:p>
        </p:txBody>
      </p:sp>
      <p:sp>
        <p:nvSpPr>
          <p:cNvPr id="8" name="Прямоугольник 7"/>
          <p:cNvSpPr/>
          <p:nvPr/>
        </p:nvSpPr>
        <p:spPr>
          <a:xfrm>
            <a:off x="0" y="0"/>
            <a:ext cx="9144000" cy="80021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III </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r>
              <a:rPr lang="ru-RU" sz="1400" b="1" dirty="0" smtClean="0">
                <a:solidFill>
                  <a:srgbClr val="F9FED2"/>
                </a:solidFill>
                <a:effectLst>
                  <a:outerShdw blurRad="38100" dist="38100" dir="2700000" algn="tl">
                    <a:srgbClr val="000000">
                      <a:alpha val="43137"/>
                    </a:srgbClr>
                  </a:outerShdw>
                </a:effectLst>
              </a:rPr>
              <a:t>Итоговое заседание УИК, рассмотрение жалоб, подписание протокола, выдача заверенных копий </a:t>
            </a:r>
          </a:p>
          <a:p>
            <a:pPr algn="ctr"/>
            <a:r>
              <a:rPr lang="ru-RU" sz="1400" b="1" dirty="0" smtClean="0">
                <a:solidFill>
                  <a:srgbClr val="F9FED2"/>
                </a:solidFill>
                <a:effectLst>
                  <a:outerShdw blurRad="38100" dist="38100" dir="2700000" algn="tl">
                    <a:srgbClr val="000000">
                      <a:alpha val="43137"/>
                    </a:srgbClr>
                  </a:outerShdw>
                </a:effectLst>
              </a:rPr>
              <a:t>протокола УИК</a:t>
            </a:r>
          </a:p>
        </p:txBody>
      </p:sp>
      <p:pic>
        <p:nvPicPr>
          <p:cNvPr id="9"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5" name="Прямоугольник 4"/>
          <p:cNvSpPr/>
          <p:nvPr/>
        </p:nvSpPr>
        <p:spPr>
          <a:xfrm>
            <a:off x="285720" y="3786190"/>
            <a:ext cx="8568952" cy="193899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4000" b="1" dirty="0" smtClean="0">
                <a:effectLst>
                  <a:outerShdw blurRad="38100" dist="38100" dir="2700000" algn="tl">
                    <a:srgbClr val="000000">
                      <a:alpha val="43137"/>
                    </a:srgbClr>
                  </a:outerShdw>
                </a:effectLst>
              </a:rPr>
              <a:t>Всё ли верно в действиях комиссии, с чего начинается итоговое заседание УИК?</a:t>
            </a:r>
            <a:endParaRPr lang="ru-RU"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zbirkom\SATANIN\Деловая игра - 14.04.2016\акты и сведения\10001.jpg"/>
          <p:cNvPicPr>
            <a:picLocks noChangeAspect="1" noChangeArrowheads="1"/>
          </p:cNvPicPr>
          <p:nvPr/>
        </p:nvPicPr>
        <p:blipFill>
          <a:blip r:embed="rId2" cstate="print"/>
          <a:srcRect/>
          <a:stretch>
            <a:fillRect/>
          </a:stretch>
        </p:blipFill>
        <p:spPr bwMode="auto">
          <a:xfrm>
            <a:off x="2500299" y="987994"/>
            <a:ext cx="4071966" cy="5727153"/>
          </a:xfrm>
          <a:prstGeom prst="rect">
            <a:avLst/>
          </a:prstGeom>
          <a:noFill/>
        </p:spPr>
      </p:pic>
      <p:sp>
        <p:nvSpPr>
          <p:cNvPr id="5" name="Прямоугольник 4"/>
          <p:cNvSpPr/>
          <p:nvPr/>
        </p:nvSpPr>
        <p:spPr>
          <a:xfrm>
            <a:off x="0" y="0"/>
            <a:ext cx="9144000" cy="80021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III </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r>
              <a:rPr lang="ru-RU" sz="1400" b="1" dirty="0" smtClean="0">
                <a:solidFill>
                  <a:srgbClr val="F9FED2"/>
                </a:solidFill>
                <a:effectLst>
                  <a:outerShdw blurRad="38100" dist="38100" dir="2700000" algn="tl">
                    <a:srgbClr val="000000">
                      <a:alpha val="43137"/>
                    </a:srgbClr>
                  </a:outerShdw>
                </a:effectLst>
              </a:rPr>
              <a:t>Итоговое заседание УИК, рассмотрение жалоб, подписание протокола, выдача заверенных копий </a:t>
            </a:r>
          </a:p>
          <a:p>
            <a:pPr algn="ctr"/>
            <a:r>
              <a:rPr lang="ru-RU" sz="1400" b="1" dirty="0" smtClean="0">
                <a:solidFill>
                  <a:srgbClr val="F9FED2"/>
                </a:solidFill>
                <a:effectLst>
                  <a:outerShdw blurRad="38100" dist="38100" dir="2700000" algn="tl">
                    <a:srgbClr val="000000">
                      <a:alpha val="43137"/>
                    </a:srgbClr>
                  </a:outerShdw>
                </a:effectLst>
              </a:rPr>
              <a:t>протокола УИК</a:t>
            </a:r>
          </a:p>
        </p:txBody>
      </p:sp>
      <p:pic>
        <p:nvPicPr>
          <p:cNvPr id="6"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00232" y="857232"/>
            <a:ext cx="5089371" cy="5789244"/>
          </a:xfrm>
          <a:prstGeom prst="rect">
            <a:avLst/>
          </a:prstGeom>
          <a:noFill/>
          <a:ln w="9525">
            <a:noFill/>
            <a:miter lim="800000"/>
            <a:headEnd/>
            <a:tailEnd/>
          </a:ln>
          <a:effectLst/>
        </p:spPr>
      </p:pic>
      <p:sp>
        <p:nvSpPr>
          <p:cNvPr id="5" name="Прямоугольник 4"/>
          <p:cNvSpPr/>
          <p:nvPr/>
        </p:nvSpPr>
        <p:spPr>
          <a:xfrm>
            <a:off x="0" y="0"/>
            <a:ext cx="9144000" cy="80021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III </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r>
              <a:rPr lang="ru-RU" sz="1400" b="1" dirty="0" smtClean="0">
                <a:solidFill>
                  <a:srgbClr val="F9FED2"/>
                </a:solidFill>
                <a:effectLst>
                  <a:outerShdw blurRad="38100" dist="38100" dir="2700000" algn="tl">
                    <a:srgbClr val="000000">
                      <a:alpha val="43137"/>
                    </a:srgbClr>
                  </a:outerShdw>
                </a:effectLst>
              </a:rPr>
              <a:t>Итоговое заседание УИК, рассмотрение жалоб, подписание протокола, выдача заверенных копий </a:t>
            </a:r>
          </a:p>
          <a:p>
            <a:pPr algn="ctr"/>
            <a:r>
              <a:rPr lang="ru-RU" sz="1400" b="1" dirty="0" smtClean="0">
                <a:solidFill>
                  <a:srgbClr val="F9FED2"/>
                </a:solidFill>
                <a:effectLst>
                  <a:outerShdw blurRad="38100" dist="38100" dir="2700000" algn="tl">
                    <a:srgbClr val="000000">
                      <a:alpha val="43137"/>
                    </a:srgbClr>
                  </a:outerShdw>
                </a:effectLst>
              </a:rPr>
              <a:t>протокола УИК</a:t>
            </a:r>
          </a:p>
        </p:txBody>
      </p:sp>
      <p:pic>
        <p:nvPicPr>
          <p:cNvPr id="6"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214554"/>
            <a:ext cx="8255786" cy="1754326"/>
          </a:xfrm>
          <a:prstGeom prst="rect">
            <a:avLst/>
          </a:prstGeom>
          <a:noFill/>
        </p:spPr>
        <p:txBody>
          <a:bodyPr wrap="none" rtlCol="0">
            <a:spAutoFit/>
          </a:bodyPr>
          <a:lstStyle/>
          <a:p>
            <a:pPr algn="ctr"/>
            <a:r>
              <a:rPr lang="ru-RU" sz="3600" b="1" dirty="0" smtClean="0">
                <a:solidFill>
                  <a:schemeClr val="bg1"/>
                </a:solidFill>
              </a:rPr>
              <a:t>Как необходимо действовать УИК, если </a:t>
            </a:r>
          </a:p>
          <a:p>
            <a:pPr algn="ctr"/>
            <a:r>
              <a:rPr lang="ru-RU" sz="3600" b="1" dirty="0" smtClean="0">
                <a:solidFill>
                  <a:schemeClr val="bg1"/>
                </a:solidFill>
              </a:rPr>
              <a:t>член комиссии отказался подписывать </a:t>
            </a:r>
          </a:p>
          <a:p>
            <a:pPr algn="ctr"/>
            <a:r>
              <a:rPr lang="ru-RU" sz="3600" b="1" dirty="0" smtClean="0">
                <a:solidFill>
                  <a:schemeClr val="bg1"/>
                </a:solidFill>
              </a:rPr>
              <a:t>протокол?</a:t>
            </a:r>
            <a:endParaRPr lang="ru-RU" sz="3600" b="1" dirty="0">
              <a:solidFill>
                <a:schemeClr val="bg1"/>
              </a:solidFill>
            </a:endParaRPr>
          </a:p>
        </p:txBody>
      </p:sp>
      <p:sp>
        <p:nvSpPr>
          <p:cNvPr id="6" name="Прямоугольник 5"/>
          <p:cNvSpPr/>
          <p:nvPr/>
        </p:nvSpPr>
        <p:spPr>
          <a:xfrm>
            <a:off x="0" y="0"/>
            <a:ext cx="9144000" cy="80021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III </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r>
              <a:rPr lang="ru-RU" sz="1400" b="1" dirty="0" smtClean="0">
                <a:solidFill>
                  <a:srgbClr val="F9FED2"/>
                </a:solidFill>
                <a:effectLst>
                  <a:outerShdw blurRad="38100" dist="38100" dir="2700000" algn="tl">
                    <a:srgbClr val="000000">
                      <a:alpha val="43137"/>
                    </a:srgbClr>
                  </a:outerShdw>
                </a:effectLst>
              </a:rPr>
              <a:t>Итоговое заседание УИК, рассмотрение жалоб, подписание протокола, выдача заверенных копий </a:t>
            </a:r>
          </a:p>
          <a:p>
            <a:pPr algn="ctr"/>
            <a:r>
              <a:rPr lang="ru-RU" sz="1400" b="1" dirty="0" smtClean="0">
                <a:solidFill>
                  <a:srgbClr val="F9FED2"/>
                </a:solidFill>
                <a:effectLst>
                  <a:outerShdw blurRad="38100" dist="38100" dir="2700000" algn="tl">
                    <a:srgbClr val="000000">
                      <a:alpha val="43137"/>
                    </a:srgbClr>
                  </a:outerShdw>
                </a:effectLst>
              </a:rPr>
              <a:t>протокола УИК</a:t>
            </a:r>
          </a:p>
        </p:txBody>
      </p:sp>
      <p:pic>
        <p:nvPicPr>
          <p:cNvPr id="7"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zbirkom\SATANIN\Деловая игра - 14.04.2016\Протокол\10001.jpg"/>
          <p:cNvPicPr>
            <a:picLocks noChangeAspect="1" noChangeArrowheads="1"/>
          </p:cNvPicPr>
          <p:nvPr/>
        </p:nvPicPr>
        <p:blipFill>
          <a:blip r:embed="rId2" cstate="print"/>
          <a:srcRect/>
          <a:stretch>
            <a:fillRect/>
          </a:stretch>
        </p:blipFill>
        <p:spPr bwMode="auto">
          <a:xfrm>
            <a:off x="214282" y="857232"/>
            <a:ext cx="2016224" cy="2850392"/>
          </a:xfrm>
          <a:prstGeom prst="rect">
            <a:avLst/>
          </a:prstGeom>
          <a:noFill/>
        </p:spPr>
      </p:pic>
      <p:pic>
        <p:nvPicPr>
          <p:cNvPr id="5" name="Picture 2" descr="G:\izbirkom\SATANIN\Деловая игра - 14.04.2016\Протокол\10001.jpg"/>
          <p:cNvPicPr>
            <a:picLocks noChangeAspect="1" noChangeArrowheads="1"/>
          </p:cNvPicPr>
          <p:nvPr/>
        </p:nvPicPr>
        <p:blipFill>
          <a:blip r:embed="rId3" cstate="print"/>
          <a:srcRect t="36010" b="25407"/>
          <a:stretch>
            <a:fillRect/>
          </a:stretch>
        </p:blipFill>
        <p:spPr bwMode="auto">
          <a:xfrm>
            <a:off x="1331639" y="2492896"/>
            <a:ext cx="7656851" cy="4176464"/>
          </a:xfrm>
          <a:prstGeom prst="rect">
            <a:avLst/>
          </a:prstGeom>
          <a:noFill/>
        </p:spPr>
      </p:pic>
      <p:cxnSp>
        <p:nvCxnSpPr>
          <p:cNvPr id="7" name="Прямая соединительная линия 6"/>
          <p:cNvCxnSpPr/>
          <p:nvPr/>
        </p:nvCxnSpPr>
        <p:spPr>
          <a:xfrm>
            <a:off x="1043608" y="5229200"/>
            <a:ext cx="810039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Прямая соединительная линия 8"/>
          <p:cNvCxnSpPr/>
          <p:nvPr/>
        </p:nvCxnSpPr>
        <p:spPr>
          <a:xfrm>
            <a:off x="1043608" y="5517232"/>
            <a:ext cx="8100392" cy="0"/>
          </a:xfrm>
          <a:prstGeom prst="line">
            <a:avLst/>
          </a:prstGeom>
        </p:spPr>
        <p:style>
          <a:lnRef idx="2">
            <a:schemeClr val="accent6"/>
          </a:lnRef>
          <a:fillRef idx="0">
            <a:schemeClr val="accent6"/>
          </a:fillRef>
          <a:effectRef idx="1">
            <a:schemeClr val="accent6"/>
          </a:effectRef>
          <a:fontRef idx="minor">
            <a:schemeClr val="tx1"/>
          </a:fontRef>
        </p:style>
      </p:cxnSp>
      <p:sp>
        <p:nvSpPr>
          <p:cNvPr id="8" name="Прямоугольник 7"/>
          <p:cNvSpPr/>
          <p:nvPr/>
        </p:nvSpPr>
        <p:spPr>
          <a:xfrm>
            <a:off x="0" y="0"/>
            <a:ext cx="9144000" cy="80021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III </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r>
              <a:rPr lang="ru-RU" sz="1400" b="1" dirty="0" smtClean="0">
                <a:solidFill>
                  <a:srgbClr val="F9FED2"/>
                </a:solidFill>
                <a:effectLst>
                  <a:outerShdw blurRad="38100" dist="38100" dir="2700000" algn="tl">
                    <a:srgbClr val="000000">
                      <a:alpha val="43137"/>
                    </a:srgbClr>
                  </a:outerShdw>
                </a:effectLst>
              </a:rPr>
              <a:t>Итоговое заседание УИК, рассмотрение жалоб, подписание протокола, выдача заверенных копий </a:t>
            </a:r>
          </a:p>
          <a:p>
            <a:pPr algn="ctr"/>
            <a:r>
              <a:rPr lang="ru-RU" sz="1400" b="1" dirty="0" smtClean="0">
                <a:solidFill>
                  <a:srgbClr val="F9FED2"/>
                </a:solidFill>
                <a:effectLst>
                  <a:outerShdw blurRad="38100" dist="38100" dir="2700000" algn="tl">
                    <a:srgbClr val="000000">
                      <a:alpha val="43137"/>
                    </a:srgbClr>
                  </a:outerShdw>
                </a:effectLst>
              </a:rPr>
              <a:t>протокола УИК</a:t>
            </a:r>
          </a:p>
        </p:txBody>
      </p:sp>
      <p:pic>
        <p:nvPicPr>
          <p:cNvPr id="10" name="Рисунок 167" descr="Plakat2_ORIGIN!!.png"/>
          <p:cNvPicPr>
            <a:picLocks noChangeAspect="1"/>
          </p:cNvPicPr>
          <p:nvPr/>
        </p:nvPicPr>
        <p:blipFill>
          <a:blip r:embed="rId4"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5536" y="1268761"/>
            <a:ext cx="8585068" cy="4832092"/>
          </a:xfrm>
          <a:prstGeom prst="rect">
            <a:avLst/>
          </a:prstGeom>
          <a:solidFill>
            <a:srgbClr val="0070C0">
              <a:alpha val="55000"/>
            </a:srgbClr>
          </a:solidFill>
        </p:spPr>
        <p:txBody>
          <a:bodyPr wrap="square">
            <a:spAutoFit/>
          </a:bodyPr>
          <a:lstStyle/>
          <a:p>
            <a:pPr algn="ctr"/>
            <a:r>
              <a:rPr lang="ru-RU" sz="4400" b="1" u="sng" dirty="0">
                <a:solidFill>
                  <a:schemeClr val="bg1"/>
                </a:solidFill>
                <a:effectLst>
                  <a:outerShdw blurRad="38100" dist="38100" dir="2700000" algn="tl">
                    <a:srgbClr val="000000">
                      <a:alpha val="43137"/>
                    </a:srgbClr>
                  </a:outerShdw>
                </a:effectLst>
              </a:rPr>
              <a:t>Ситуация № 2.</a:t>
            </a:r>
            <a:r>
              <a:rPr lang="ru-RU" sz="4400" b="1" dirty="0">
                <a:solidFill>
                  <a:schemeClr val="bg1"/>
                </a:solidFill>
                <a:effectLst>
                  <a:outerShdw blurRad="38100" dist="38100" dir="2700000" algn="tl">
                    <a:srgbClr val="000000">
                      <a:alpha val="43137"/>
                    </a:srgbClr>
                  </a:outerShdw>
                </a:effectLst>
              </a:rPr>
              <a:t> </a:t>
            </a:r>
            <a:endParaRPr lang="ru-RU" sz="4400" b="1" dirty="0" smtClean="0">
              <a:solidFill>
                <a:schemeClr val="bg1"/>
              </a:solidFill>
              <a:effectLst>
                <a:outerShdw blurRad="38100" dist="38100" dir="2700000" algn="tl">
                  <a:srgbClr val="000000">
                    <a:alpha val="43137"/>
                  </a:srgbClr>
                </a:outerShdw>
              </a:effectLst>
            </a:endParaRPr>
          </a:p>
          <a:p>
            <a:pPr algn="ctr"/>
            <a:endParaRPr lang="ru-RU" sz="4400" b="1" dirty="0" smtClean="0">
              <a:solidFill>
                <a:schemeClr val="bg1"/>
              </a:solidFill>
              <a:effectLst>
                <a:outerShdw blurRad="38100" dist="38100" dir="2700000" algn="tl">
                  <a:srgbClr val="000000">
                    <a:alpha val="43137"/>
                  </a:srgbClr>
                </a:outerShdw>
              </a:effectLst>
            </a:endParaRPr>
          </a:p>
          <a:p>
            <a:pPr algn="ctr"/>
            <a:r>
              <a:rPr lang="ru-RU" sz="4400" b="1" dirty="0" smtClean="0">
                <a:solidFill>
                  <a:schemeClr val="bg1"/>
                </a:solidFill>
                <a:effectLst>
                  <a:outerShdw blurRad="38100" dist="38100" dir="2700000" algn="tl">
                    <a:srgbClr val="000000">
                      <a:alpha val="43137"/>
                    </a:srgbClr>
                  </a:outerShdw>
                </a:effectLst>
              </a:rPr>
              <a:t>Назовите последовательность действий УИК при подсчете голосов избирателей и составлении протокола об итогах голосования</a:t>
            </a:r>
          </a:p>
        </p:txBody>
      </p:sp>
      <p:sp>
        <p:nvSpPr>
          <p:cNvPr id="8" name="Прямоугольник 7"/>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836712"/>
            <a:ext cx="8729084" cy="2616101"/>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lumMod val="95000"/>
                  </a:schemeClr>
                </a:solidFill>
                <a:effectLst>
                  <a:outerShdw blurRad="38100" dist="38100" dir="2700000" algn="tl">
                    <a:srgbClr val="000000">
                      <a:alpha val="43137"/>
                    </a:srgbClr>
                  </a:outerShdw>
                </a:effectLst>
              </a:rPr>
              <a:t>Ситуация </a:t>
            </a:r>
            <a:r>
              <a:rPr lang="ru-RU" sz="3600" b="1" u="sng" dirty="0">
                <a:solidFill>
                  <a:schemeClr val="bg1">
                    <a:lumMod val="95000"/>
                  </a:schemeClr>
                </a:solidFill>
                <a:effectLst>
                  <a:outerShdw blurRad="38100" dist="38100" dir="2700000" algn="tl">
                    <a:srgbClr val="000000">
                      <a:alpha val="43137"/>
                    </a:srgbClr>
                  </a:outerShdw>
                </a:effectLst>
              </a:rPr>
              <a:t>№ </a:t>
            </a:r>
            <a:r>
              <a:rPr lang="ru-RU" sz="3600" b="1" u="sng" dirty="0" smtClean="0">
                <a:solidFill>
                  <a:schemeClr val="bg1">
                    <a:lumMod val="95000"/>
                  </a:schemeClr>
                </a:solidFill>
                <a:effectLst>
                  <a:outerShdw blurRad="38100" dist="38100" dir="2700000" algn="tl">
                    <a:srgbClr val="000000">
                      <a:alpha val="43137"/>
                    </a:srgbClr>
                  </a:outerShdw>
                </a:effectLst>
              </a:rPr>
              <a:t>9</a:t>
            </a:r>
            <a:r>
              <a:rPr lang="ru-RU" sz="3600" b="1" dirty="0">
                <a:solidFill>
                  <a:schemeClr val="bg1">
                    <a:lumMod val="95000"/>
                  </a:schemeClr>
                </a:solidFill>
                <a:effectLst>
                  <a:outerShdw blurRad="38100" dist="38100" dir="2700000" algn="tl">
                    <a:srgbClr val="000000">
                      <a:alpha val="43137"/>
                    </a:srgbClr>
                  </a:outerShdw>
                </a:effectLst>
              </a:rPr>
              <a:t> </a:t>
            </a:r>
            <a:endParaRPr lang="en-US" sz="3600" b="1" dirty="0" smtClean="0">
              <a:solidFill>
                <a:schemeClr val="bg1">
                  <a:lumMod val="95000"/>
                </a:schemeClr>
              </a:solidFill>
              <a:effectLst>
                <a:outerShdw blurRad="38100" dist="38100" dir="2700000" algn="tl">
                  <a:srgbClr val="000000">
                    <a:alpha val="43137"/>
                  </a:srgbClr>
                </a:outerShdw>
              </a:effectLst>
            </a:endParaRPr>
          </a:p>
          <a:p>
            <a:pPr algn="ctr">
              <a:spcBef>
                <a:spcPts val="600"/>
              </a:spcBef>
            </a:pPr>
            <a:endParaRPr lang="ru-RU" sz="1100" b="1" dirty="0">
              <a:solidFill>
                <a:schemeClr val="bg1">
                  <a:lumMod val="95000"/>
                </a:schemeClr>
              </a:solidFill>
              <a:effectLst>
                <a:outerShdw blurRad="38100" dist="38100" dir="2700000" algn="tl">
                  <a:srgbClr val="000000">
                    <a:alpha val="43137"/>
                  </a:srgbClr>
                </a:outerShdw>
              </a:effectLst>
            </a:endParaRPr>
          </a:p>
          <a:p>
            <a:pPr algn="ctr"/>
            <a:r>
              <a:rPr lang="ru-RU" sz="2800" b="1" dirty="0" smtClean="0">
                <a:solidFill>
                  <a:schemeClr val="bg1">
                    <a:lumMod val="95000"/>
                  </a:schemeClr>
                </a:solidFill>
                <a:effectLst>
                  <a:outerShdw blurRad="38100" dist="38100" dir="2700000" algn="tl">
                    <a:srgbClr val="000000">
                      <a:alpha val="43137"/>
                    </a:srgbClr>
                  </a:outerShdw>
                </a:effectLst>
              </a:rPr>
              <a:t>Избирательная комиссия провела итоговое заседание, рассмотрела жалобы и заявления, поступившие в комиссию в день голосования, и подписала итоговый протокол.</a:t>
            </a:r>
          </a:p>
        </p:txBody>
      </p:sp>
      <p:sp>
        <p:nvSpPr>
          <p:cNvPr id="5" name="Прямоугольник 4"/>
          <p:cNvSpPr/>
          <p:nvPr/>
        </p:nvSpPr>
        <p:spPr>
          <a:xfrm>
            <a:off x="251520" y="4869160"/>
            <a:ext cx="8729084" cy="1569660"/>
          </a:xfrm>
          <a:prstGeom prst="rect">
            <a:avLst/>
          </a:prstGeom>
          <a:solidFill>
            <a:srgbClr val="0070C0">
              <a:alpha val="55000"/>
            </a:srgbClr>
          </a:solidFill>
        </p:spPr>
        <p:txBody>
          <a:bodyPr wrap="square">
            <a:spAutoFit/>
          </a:bodyPr>
          <a:lstStyle/>
          <a:p>
            <a:pPr algn="ctr">
              <a:spcBef>
                <a:spcPts val="600"/>
              </a:spcBef>
            </a:pPr>
            <a:r>
              <a:rPr lang="ru-RU" sz="3200" b="1" dirty="0" smtClean="0">
                <a:solidFill>
                  <a:schemeClr val="bg1"/>
                </a:solidFill>
                <a:effectLst>
                  <a:outerShdw blurRad="38100" dist="38100" dir="2700000" algn="tl">
                    <a:srgbClr val="000000">
                      <a:alpha val="43137"/>
                    </a:srgbClr>
                  </a:outerShdw>
                </a:effectLst>
              </a:rPr>
              <a:t>Вправе ли лицо самостоятельно изготовить копию протокола, а член комиссии ее заверить?</a:t>
            </a:r>
          </a:p>
        </p:txBody>
      </p:sp>
      <p:sp>
        <p:nvSpPr>
          <p:cNvPr id="7" name="Прямоугольник 6"/>
          <p:cNvSpPr/>
          <p:nvPr/>
        </p:nvSpPr>
        <p:spPr>
          <a:xfrm>
            <a:off x="251520" y="3573016"/>
            <a:ext cx="8729084" cy="954107"/>
          </a:xfrm>
          <a:prstGeom prst="rect">
            <a:avLst/>
          </a:prstGeom>
          <a:solidFill>
            <a:srgbClr val="0070C0">
              <a:alpha val="55000"/>
            </a:srgbClr>
          </a:solidFill>
        </p:spPr>
        <p:txBody>
          <a:bodyPr wrap="square">
            <a:spAutoFit/>
          </a:bodyPr>
          <a:lstStyle/>
          <a:p>
            <a:pPr algn="ctr">
              <a:spcBef>
                <a:spcPts val="600"/>
              </a:spcBef>
            </a:pPr>
            <a:r>
              <a:rPr lang="ru-RU" sz="2800" b="1" dirty="0" smtClean="0">
                <a:solidFill>
                  <a:schemeClr val="bg1"/>
                </a:solidFill>
                <a:effectLst>
                  <a:outerShdw blurRad="38100" dist="38100" dir="2700000" algn="tl">
                    <a:srgbClr val="000000">
                      <a:alpha val="43137"/>
                    </a:srgbClr>
                  </a:outerShdw>
                </a:effectLst>
              </a:rPr>
              <a:t>Наблюдатель просит заверить копию протокола УИК самостоятельно им изготовленную.</a:t>
            </a:r>
          </a:p>
        </p:txBody>
      </p:sp>
      <p:sp>
        <p:nvSpPr>
          <p:cNvPr id="10" name="Прямоугольник 9"/>
          <p:cNvSpPr/>
          <p:nvPr/>
        </p:nvSpPr>
        <p:spPr>
          <a:xfrm>
            <a:off x="0" y="0"/>
            <a:ext cx="9144000" cy="80021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III </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r>
              <a:rPr lang="ru-RU" sz="1400" b="1" dirty="0" smtClean="0">
                <a:solidFill>
                  <a:srgbClr val="F9FED2"/>
                </a:solidFill>
                <a:effectLst>
                  <a:outerShdw blurRad="38100" dist="38100" dir="2700000" algn="tl">
                    <a:srgbClr val="000000">
                      <a:alpha val="43137"/>
                    </a:srgbClr>
                  </a:outerShdw>
                </a:effectLst>
              </a:rPr>
              <a:t>Итоговое заседание УИК, рассмотрение жалоб, подписание протокола, выдача заверенных копий </a:t>
            </a:r>
          </a:p>
          <a:p>
            <a:pPr algn="ctr"/>
            <a:r>
              <a:rPr lang="ru-RU" sz="1400" b="1" dirty="0" smtClean="0">
                <a:solidFill>
                  <a:srgbClr val="F9FED2"/>
                </a:solidFill>
                <a:effectLst>
                  <a:outerShdw blurRad="38100" dist="38100" dir="2700000" algn="tl">
                    <a:srgbClr val="000000">
                      <a:alpha val="43137"/>
                    </a:srgbClr>
                  </a:outerShdw>
                </a:effectLst>
              </a:rPr>
              <a:t>протокола УИК</a:t>
            </a:r>
          </a:p>
        </p:txBody>
      </p:sp>
      <p:pic>
        <p:nvPicPr>
          <p:cNvPr id="11"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980728"/>
            <a:ext cx="8729084" cy="5016758"/>
          </a:xfrm>
          <a:prstGeom prst="rect">
            <a:avLst/>
          </a:prstGeom>
          <a:solidFill>
            <a:srgbClr val="0070C0">
              <a:alpha val="55000"/>
            </a:srgbClr>
          </a:solidFill>
        </p:spPr>
        <p:txBody>
          <a:bodyPr wrap="square">
            <a:spAutoFit/>
          </a:bodyPr>
          <a:lstStyle/>
          <a:p>
            <a:pPr algn="ctr">
              <a:spcBef>
                <a:spcPts val="600"/>
              </a:spcBef>
            </a:pPr>
            <a:r>
              <a:rPr lang="ru-RU" sz="3200" dirty="0" smtClean="0">
                <a:solidFill>
                  <a:schemeClr val="bg1"/>
                </a:solidFill>
                <a:effectLst>
                  <a:outerShdw blurRad="38100" dist="38100" dir="2700000" algn="tl">
                    <a:srgbClr val="000000">
                      <a:alpha val="43137"/>
                    </a:srgbClr>
                  </a:outerShdw>
                </a:effectLst>
              </a:rPr>
              <a:t>В соответствии с пунктом 27 статьи 85 ФЗ «О выборах депутатов Государственной Думы Федерального Собрания  Российской Федерации» по требованию члена участковой избирательной комиссии, иных лиц, участковая избирательная комиссия немедленно после подписания протокола об итогах голосования (в том числе составленных повторно) обязана изготовить и выдать заверенные копии протоколов.</a:t>
            </a:r>
            <a:endParaRPr lang="ru-RU" sz="3200" b="1" dirty="0" smtClean="0">
              <a:solidFill>
                <a:schemeClr val="bg1"/>
              </a:solidFill>
              <a:effectLst>
                <a:outerShdw blurRad="38100" dist="38100" dir="2700000" algn="tl">
                  <a:srgbClr val="000000">
                    <a:alpha val="43137"/>
                  </a:srgbClr>
                </a:outerShdw>
              </a:effectLst>
            </a:endParaRPr>
          </a:p>
        </p:txBody>
      </p:sp>
      <p:sp>
        <p:nvSpPr>
          <p:cNvPr id="6" name="Прямоугольник 5"/>
          <p:cNvSpPr/>
          <p:nvPr/>
        </p:nvSpPr>
        <p:spPr>
          <a:xfrm>
            <a:off x="0" y="0"/>
            <a:ext cx="9144000" cy="80021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III </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r>
              <a:rPr lang="ru-RU" sz="1400" b="1" dirty="0" smtClean="0">
                <a:solidFill>
                  <a:srgbClr val="F9FED2"/>
                </a:solidFill>
                <a:effectLst>
                  <a:outerShdw blurRad="38100" dist="38100" dir="2700000" algn="tl">
                    <a:srgbClr val="000000">
                      <a:alpha val="43137"/>
                    </a:srgbClr>
                  </a:outerShdw>
                </a:effectLst>
              </a:rPr>
              <a:t>Итоговое заседание УИК, рассмотрение жалоб, подписание протокола, выдача заверенных копий </a:t>
            </a:r>
          </a:p>
          <a:p>
            <a:pPr algn="ctr"/>
            <a:r>
              <a:rPr lang="ru-RU" sz="1400" b="1" dirty="0" smtClean="0">
                <a:solidFill>
                  <a:srgbClr val="F9FED2"/>
                </a:solidFill>
                <a:effectLst>
                  <a:outerShdw blurRad="38100" dist="38100" dir="2700000" algn="tl">
                    <a:srgbClr val="000000">
                      <a:alpha val="43137"/>
                    </a:srgbClr>
                  </a:outerShdw>
                </a:effectLst>
              </a:rPr>
              <a:t>протокола УИК</a:t>
            </a:r>
          </a:p>
        </p:txBody>
      </p:sp>
      <p:pic>
        <p:nvPicPr>
          <p:cNvPr id="7"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zbirkom\SATANIN\Деловая игра - 14.04.2016\акты и сведения\10003.jpg"/>
          <p:cNvPicPr>
            <a:picLocks noChangeAspect="1" noChangeArrowheads="1"/>
          </p:cNvPicPr>
          <p:nvPr/>
        </p:nvPicPr>
        <p:blipFill>
          <a:blip r:embed="rId2" cstate="print"/>
          <a:srcRect/>
          <a:stretch>
            <a:fillRect/>
          </a:stretch>
        </p:blipFill>
        <p:spPr bwMode="auto">
          <a:xfrm>
            <a:off x="642910" y="1071546"/>
            <a:ext cx="7886458" cy="5578484"/>
          </a:xfrm>
          <a:prstGeom prst="rect">
            <a:avLst/>
          </a:prstGeom>
          <a:noFill/>
        </p:spPr>
      </p:pic>
      <p:sp>
        <p:nvSpPr>
          <p:cNvPr id="5" name="Прямоугольник 4"/>
          <p:cNvSpPr/>
          <p:nvPr/>
        </p:nvSpPr>
        <p:spPr>
          <a:xfrm>
            <a:off x="0" y="0"/>
            <a:ext cx="9144000" cy="80021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III </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r>
              <a:rPr lang="ru-RU" sz="1400" b="1" dirty="0" smtClean="0">
                <a:solidFill>
                  <a:srgbClr val="F9FED2"/>
                </a:solidFill>
                <a:effectLst>
                  <a:outerShdw blurRad="38100" dist="38100" dir="2700000" algn="tl">
                    <a:srgbClr val="000000">
                      <a:alpha val="43137"/>
                    </a:srgbClr>
                  </a:outerShdw>
                </a:effectLst>
              </a:rPr>
              <a:t>Итоговое заседание УИК, рассмотрение жалоб, подписание протокола, выдача заверенных копий </a:t>
            </a:r>
          </a:p>
          <a:p>
            <a:pPr algn="ctr"/>
            <a:r>
              <a:rPr lang="ru-RU" sz="1400" b="1" dirty="0" smtClean="0">
                <a:solidFill>
                  <a:srgbClr val="F9FED2"/>
                </a:solidFill>
                <a:effectLst>
                  <a:outerShdw blurRad="38100" dist="38100" dir="2700000" algn="tl">
                    <a:srgbClr val="000000">
                      <a:alpha val="43137"/>
                    </a:srgbClr>
                  </a:outerShdw>
                </a:effectLst>
              </a:rPr>
              <a:t>протокола УИК</a:t>
            </a:r>
          </a:p>
        </p:txBody>
      </p:sp>
      <p:pic>
        <p:nvPicPr>
          <p:cNvPr id="6"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izbirkom\SATANIN\Деловая игра - 14.04.2016\Протокол\10004.jpg"/>
          <p:cNvPicPr>
            <a:picLocks noChangeAspect="1" noChangeArrowheads="1"/>
          </p:cNvPicPr>
          <p:nvPr/>
        </p:nvPicPr>
        <p:blipFill>
          <a:blip r:embed="rId2" cstate="print"/>
          <a:srcRect/>
          <a:stretch>
            <a:fillRect/>
          </a:stretch>
        </p:blipFill>
        <p:spPr bwMode="auto">
          <a:xfrm>
            <a:off x="2428861" y="887058"/>
            <a:ext cx="4071966" cy="5756652"/>
          </a:xfrm>
          <a:prstGeom prst="rect">
            <a:avLst/>
          </a:prstGeom>
          <a:noFill/>
        </p:spPr>
      </p:pic>
      <p:sp>
        <p:nvSpPr>
          <p:cNvPr id="5" name="Прямоугольник 4"/>
          <p:cNvSpPr/>
          <p:nvPr/>
        </p:nvSpPr>
        <p:spPr>
          <a:xfrm>
            <a:off x="0" y="0"/>
            <a:ext cx="9144000" cy="80021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III </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r>
              <a:rPr lang="ru-RU" sz="1400" b="1" dirty="0" smtClean="0">
                <a:solidFill>
                  <a:srgbClr val="F9FED2"/>
                </a:solidFill>
                <a:effectLst>
                  <a:outerShdw blurRad="38100" dist="38100" dir="2700000" algn="tl">
                    <a:srgbClr val="000000">
                      <a:alpha val="43137"/>
                    </a:srgbClr>
                  </a:outerShdw>
                </a:effectLst>
              </a:rPr>
              <a:t>Итоговое заседание УИК, рассмотрение жалоб, подписание протокола, выдача заверенных копий </a:t>
            </a:r>
          </a:p>
          <a:p>
            <a:pPr algn="ctr"/>
            <a:r>
              <a:rPr lang="ru-RU" sz="1400" b="1" dirty="0" smtClean="0">
                <a:solidFill>
                  <a:srgbClr val="F9FED2"/>
                </a:solidFill>
                <a:effectLst>
                  <a:outerShdw blurRad="38100" dist="38100" dir="2700000" algn="tl">
                    <a:srgbClr val="000000">
                      <a:alpha val="43137"/>
                    </a:srgbClr>
                  </a:outerShdw>
                </a:effectLst>
              </a:rPr>
              <a:t>протокола УИК</a:t>
            </a:r>
          </a:p>
        </p:txBody>
      </p:sp>
      <p:pic>
        <p:nvPicPr>
          <p:cNvPr id="6"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izbirkom\SATANIN\Деловая игра - 14.04.2016\Протокол\10002.jpg"/>
          <p:cNvPicPr>
            <a:picLocks noChangeAspect="1" noChangeArrowheads="1"/>
          </p:cNvPicPr>
          <p:nvPr/>
        </p:nvPicPr>
        <p:blipFill>
          <a:blip r:embed="rId2" cstate="print"/>
          <a:srcRect/>
          <a:stretch>
            <a:fillRect/>
          </a:stretch>
        </p:blipFill>
        <p:spPr bwMode="auto">
          <a:xfrm>
            <a:off x="2428861" y="898030"/>
            <a:ext cx="4071966" cy="5745704"/>
          </a:xfrm>
          <a:prstGeom prst="rect">
            <a:avLst/>
          </a:prstGeom>
          <a:noFill/>
        </p:spPr>
      </p:pic>
      <p:sp>
        <p:nvSpPr>
          <p:cNvPr id="5" name="Прямоугольник 4"/>
          <p:cNvSpPr/>
          <p:nvPr/>
        </p:nvSpPr>
        <p:spPr>
          <a:xfrm>
            <a:off x="0" y="0"/>
            <a:ext cx="9144000" cy="80021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III </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r>
              <a:rPr lang="ru-RU" sz="1400" b="1" dirty="0" smtClean="0">
                <a:solidFill>
                  <a:srgbClr val="F9FED2"/>
                </a:solidFill>
                <a:effectLst>
                  <a:outerShdw blurRad="38100" dist="38100" dir="2700000" algn="tl">
                    <a:srgbClr val="000000">
                      <a:alpha val="43137"/>
                    </a:srgbClr>
                  </a:outerShdw>
                </a:effectLst>
              </a:rPr>
              <a:t>Итоговое заседание УИК, рассмотрение жалоб, подписание протокола, выдача заверенных копий </a:t>
            </a:r>
          </a:p>
          <a:p>
            <a:pPr algn="ctr"/>
            <a:r>
              <a:rPr lang="ru-RU" sz="1400" b="1" dirty="0" smtClean="0">
                <a:solidFill>
                  <a:srgbClr val="F9FED2"/>
                </a:solidFill>
                <a:effectLst>
                  <a:outerShdw blurRad="38100" dist="38100" dir="2700000" algn="tl">
                    <a:srgbClr val="000000">
                      <a:alpha val="43137"/>
                    </a:srgbClr>
                  </a:outerShdw>
                </a:effectLst>
              </a:rPr>
              <a:t>протокола УИК</a:t>
            </a:r>
          </a:p>
        </p:txBody>
      </p:sp>
      <p:pic>
        <p:nvPicPr>
          <p:cNvPr id="6"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izbirkom\SATANIN\Деловая игра - 14.04.2016\Протокол\10003.jpg"/>
          <p:cNvPicPr>
            <a:picLocks noChangeAspect="1" noChangeArrowheads="1"/>
          </p:cNvPicPr>
          <p:nvPr/>
        </p:nvPicPr>
        <p:blipFill>
          <a:blip r:embed="rId2" cstate="print"/>
          <a:srcRect/>
          <a:stretch>
            <a:fillRect/>
          </a:stretch>
        </p:blipFill>
        <p:spPr bwMode="auto">
          <a:xfrm>
            <a:off x="2428860" y="1000108"/>
            <a:ext cx="4042531" cy="5715039"/>
          </a:xfrm>
          <a:prstGeom prst="rect">
            <a:avLst/>
          </a:prstGeom>
          <a:noFill/>
        </p:spPr>
      </p:pic>
      <p:sp>
        <p:nvSpPr>
          <p:cNvPr id="5" name="Прямоугольник 4"/>
          <p:cNvSpPr/>
          <p:nvPr/>
        </p:nvSpPr>
        <p:spPr>
          <a:xfrm>
            <a:off x="0" y="0"/>
            <a:ext cx="9144000" cy="80021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III </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r>
              <a:rPr lang="ru-RU" sz="1400" b="1" dirty="0" smtClean="0">
                <a:solidFill>
                  <a:srgbClr val="F9FED2"/>
                </a:solidFill>
                <a:effectLst>
                  <a:outerShdw blurRad="38100" dist="38100" dir="2700000" algn="tl">
                    <a:srgbClr val="000000">
                      <a:alpha val="43137"/>
                    </a:srgbClr>
                  </a:outerShdw>
                </a:effectLst>
              </a:rPr>
              <a:t>Итоговое заседание УИК, рассмотрение жалоб, подписание протокола, выдача заверенных копий </a:t>
            </a:r>
          </a:p>
          <a:p>
            <a:pPr algn="ctr"/>
            <a:r>
              <a:rPr lang="ru-RU" sz="1400" b="1" dirty="0" smtClean="0">
                <a:solidFill>
                  <a:srgbClr val="F9FED2"/>
                </a:solidFill>
                <a:effectLst>
                  <a:outerShdw blurRad="38100" dist="38100" dir="2700000" algn="tl">
                    <a:srgbClr val="000000">
                      <a:alpha val="43137"/>
                    </a:srgbClr>
                  </a:outerShdw>
                </a:effectLst>
              </a:rPr>
              <a:t>протокола УИК</a:t>
            </a:r>
          </a:p>
        </p:txBody>
      </p:sp>
      <p:pic>
        <p:nvPicPr>
          <p:cNvPr id="6"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2060848"/>
            <a:ext cx="6821099" cy="280076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Спасибо </a:t>
            </a:r>
          </a:p>
          <a:p>
            <a:pPr algn="ctr"/>
            <a:r>
              <a:rPr lang="ru-RU"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за внимание!</a:t>
            </a:r>
            <a:endParaRPr lang="ru-RU"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57158" y="1000108"/>
            <a:ext cx="8640960" cy="5797212"/>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r>
              <a:rPr lang="ru-RU" sz="1950" b="1" dirty="0" smtClean="0"/>
              <a:t>      Согласно статье 85 Федерального закона от 22.02.2014 N 20-ФЗ "О выборах депутатов Государственной Думы Федерального Собрания Российской Федерации» подсчет голосов избирателей осуществляется в следующем порядке:</a:t>
            </a:r>
          </a:p>
          <a:p>
            <a:pPr lvl="0"/>
            <a:r>
              <a:rPr lang="ru-RU" sz="1950" b="1" dirty="0" smtClean="0"/>
              <a:t>   - подсчет и погашение неиспользованных избирательных бюллетеней</a:t>
            </a:r>
          </a:p>
          <a:p>
            <a:pPr lvl="0"/>
            <a:r>
              <a:rPr lang="ru-RU" sz="1950" b="1" dirty="0" smtClean="0"/>
              <a:t>   - работа со списками избирателей</a:t>
            </a:r>
          </a:p>
          <a:p>
            <a:pPr lvl="0"/>
            <a:r>
              <a:rPr lang="ru-RU" sz="1950" b="1" dirty="0" smtClean="0"/>
              <a:t>   - подсчет избирательных бюллетеней в переносных ящиках</a:t>
            </a:r>
          </a:p>
          <a:p>
            <a:pPr lvl="0"/>
            <a:r>
              <a:rPr lang="ru-RU" sz="1950" b="1" dirty="0" smtClean="0"/>
              <a:t>   - вскрытие стационарных ящиков</a:t>
            </a:r>
          </a:p>
          <a:p>
            <a:pPr lvl="0"/>
            <a:r>
              <a:rPr lang="ru-RU" sz="1950" b="1" dirty="0" smtClean="0"/>
              <a:t>   - подсчет голосов избирателей по избирательным бюллетеням и проверка контрольных отношений, составление протокола </a:t>
            </a:r>
          </a:p>
          <a:p>
            <a:pPr lvl="0"/>
            <a:r>
              <a:rPr lang="ru-RU" sz="1950" b="1" dirty="0" smtClean="0"/>
              <a:t>   - подписание сведений по открепительным удостоверениям, проведение итогового заседания УИК (рассмотрение жалоб (заявление), подписание протокола УИК об итогах голосования, выдача копий первого экземпляра протокола лицам, присутствовавшим при непосредственном подсчете голосов</a:t>
            </a:r>
          </a:p>
          <a:p>
            <a:pPr lvl="0"/>
            <a:r>
              <a:rPr lang="ru-RU" sz="1950" b="1" dirty="0" smtClean="0"/>
              <a:t>   - предоставление первого экземпляра протокола УИК об итогах голосования в ТИК (действия по сдаче протокола, введение данных протокола в ГАС «Выборы», получение компьютерной распечатки данных протокола)</a:t>
            </a:r>
            <a:endParaRPr lang="ru-RU" sz="1950" b="1" dirty="0"/>
          </a:p>
        </p:txBody>
      </p:sp>
      <p:sp>
        <p:nvSpPr>
          <p:cNvPr id="8" name="Прямоугольник 7"/>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692696"/>
            <a:ext cx="8856984" cy="2800767"/>
          </a:xfrm>
          <a:prstGeom prst="rect">
            <a:avLst/>
          </a:prstGeom>
          <a:solidFill>
            <a:srgbClr val="0070C0">
              <a:alpha val="55000"/>
            </a:srgbClr>
          </a:solidFill>
        </p:spPr>
        <p:txBody>
          <a:bodyPr wrap="square">
            <a:spAutoFit/>
          </a:bodyPr>
          <a:lstStyle/>
          <a:p>
            <a:pPr indent="457200" algn="ctr">
              <a:spcBef>
                <a:spcPts val="600"/>
              </a:spcBef>
              <a:spcAft>
                <a:spcPts val="600"/>
              </a:spcAft>
            </a:pPr>
            <a:r>
              <a:rPr lang="ru-RU" sz="3600" b="1" u="sng" dirty="0">
                <a:solidFill>
                  <a:schemeClr val="bg1"/>
                </a:solidFill>
                <a:effectLst>
                  <a:outerShdw blurRad="38100" dist="38100" dir="2700000" algn="tl">
                    <a:srgbClr val="000000">
                      <a:alpha val="43137"/>
                    </a:srgbClr>
                  </a:outerShdw>
                </a:effectLst>
              </a:rPr>
              <a:t>Ситуация № </a:t>
            </a:r>
            <a:r>
              <a:rPr lang="ru-RU" sz="3600" b="1" u="sng" dirty="0" smtClean="0">
                <a:solidFill>
                  <a:schemeClr val="bg1"/>
                </a:solidFill>
                <a:effectLst>
                  <a:outerShdw blurRad="38100" dist="38100" dir="2700000" algn="tl">
                    <a:srgbClr val="000000">
                      <a:alpha val="43137"/>
                    </a:srgbClr>
                  </a:outerShdw>
                </a:effectLst>
              </a:rPr>
              <a:t>3</a:t>
            </a:r>
            <a:r>
              <a:rPr lang="ru-RU" sz="2800" b="1" dirty="0">
                <a:solidFill>
                  <a:schemeClr val="bg1"/>
                </a:solidFill>
                <a:effectLst>
                  <a:outerShdw blurRad="38100" dist="38100" dir="2700000" algn="tl">
                    <a:srgbClr val="000000">
                      <a:alpha val="43137"/>
                    </a:srgbClr>
                  </a:outerShdw>
                </a:effectLst>
              </a:rPr>
              <a:t> </a:t>
            </a:r>
            <a:endParaRPr lang="ru-RU" sz="2800" b="1" dirty="0" smtClean="0">
              <a:solidFill>
                <a:schemeClr val="bg1"/>
              </a:solidFill>
              <a:effectLst>
                <a:outerShdw blurRad="38100" dist="38100" dir="2700000" algn="tl">
                  <a:srgbClr val="000000">
                    <a:alpha val="43137"/>
                  </a:srgbClr>
                </a:outerShdw>
              </a:effectLst>
            </a:endParaRPr>
          </a:p>
          <a:p>
            <a:pPr indent="457200" algn="just">
              <a:spcBef>
                <a:spcPts val="600"/>
              </a:spcBef>
              <a:spcAft>
                <a:spcPts val="600"/>
              </a:spcAft>
            </a:pPr>
            <a:endParaRPr lang="ru-RU" sz="800" b="1" dirty="0" smtClean="0">
              <a:solidFill>
                <a:schemeClr val="bg1"/>
              </a:solidFill>
              <a:effectLst>
                <a:outerShdw blurRad="38100" dist="38100" dir="2700000" algn="tl">
                  <a:srgbClr val="000000">
                    <a:alpha val="43137"/>
                  </a:srgbClr>
                </a:outerShdw>
              </a:effectLst>
            </a:endParaRPr>
          </a:p>
          <a:p>
            <a:pPr indent="457200" algn="just">
              <a:spcBef>
                <a:spcPts val="600"/>
              </a:spcBef>
              <a:spcAft>
                <a:spcPts val="600"/>
              </a:spcAft>
            </a:pPr>
            <a:r>
              <a:rPr lang="ru-RU" sz="2800" b="1" dirty="0" smtClean="0">
                <a:solidFill>
                  <a:schemeClr val="bg1"/>
                </a:solidFill>
                <a:effectLst>
                  <a:outerShdw blurRad="38100" dist="38100" dir="2700000" algn="tl">
                    <a:srgbClr val="000000">
                      <a:alpha val="43137"/>
                    </a:srgbClr>
                  </a:outerShdw>
                </a:effectLst>
              </a:rPr>
              <a:t>Членами УИК производится перестановка оборудования в помещении для голосования в целях создания максимальной прозрачности всех действий членов УИК.</a:t>
            </a:r>
            <a:endParaRPr lang="ru-RU" sz="2800" b="1" dirty="0">
              <a:solidFill>
                <a:schemeClr val="bg1"/>
              </a:solidFill>
              <a:effectLst>
                <a:outerShdw blurRad="38100" dist="38100" dir="2700000" algn="tl">
                  <a:srgbClr val="000000">
                    <a:alpha val="43137"/>
                  </a:srgbClr>
                </a:outerShdw>
              </a:effectLst>
            </a:endParaRPr>
          </a:p>
        </p:txBody>
      </p:sp>
      <p:sp>
        <p:nvSpPr>
          <p:cNvPr id="7" name="Прямоугольник 6"/>
          <p:cNvSpPr/>
          <p:nvPr/>
        </p:nvSpPr>
        <p:spPr>
          <a:xfrm>
            <a:off x="107504" y="6021288"/>
            <a:ext cx="8856984"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2800" b="1" dirty="0" smtClean="0">
                <a:effectLst>
                  <a:outerShdw blurRad="38100" dist="38100" dir="2700000" algn="tl">
                    <a:srgbClr val="000000">
                      <a:alpha val="43137"/>
                    </a:srgbClr>
                  </a:outerShdw>
                </a:effectLst>
              </a:rPr>
              <a:t>Какое предложение может поддержать  УИК?</a:t>
            </a:r>
          </a:p>
        </p:txBody>
      </p:sp>
      <p:sp>
        <p:nvSpPr>
          <p:cNvPr id="8" name="Прямоугольник 7"/>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10" name="Прямоугольник 9"/>
          <p:cNvSpPr/>
          <p:nvPr/>
        </p:nvSpPr>
        <p:spPr>
          <a:xfrm>
            <a:off x="107504" y="3645024"/>
            <a:ext cx="8856984" cy="224676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buFontTx/>
              <a:buChar char="-"/>
            </a:pPr>
            <a:r>
              <a:rPr lang="en-US" sz="2800" b="1" dirty="0" smtClean="0">
                <a:effectLst>
                  <a:outerShdw blurRad="38100" dist="38100" dir="2700000" algn="tl">
                    <a:srgbClr val="000000">
                      <a:alpha val="43137"/>
                    </a:srgbClr>
                  </a:outerShdw>
                </a:effectLst>
              </a:rPr>
              <a:t> </a:t>
            </a:r>
            <a:r>
              <a:rPr lang="ru-RU" sz="2800" b="1" dirty="0" smtClean="0">
                <a:effectLst>
                  <a:outerShdw blurRad="38100" dist="38100" dir="2700000" algn="tl">
                    <a:srgbClr val="000000">
                      <a:alpha val="43137"/>
                    </a:srgbClr>
                  </a:outerShdw>
                </a:effectLst>
              </a:rPr>
              <a:t>Члены УИК просят организовать перерыв в работе комиссии</a:t>
            </a:r>
          </a:p>
          <a:p>
            <a:pPr algn="ctr">
              <a:buFontTx/>
              <a:buChar char="-"/>
            </a:pPr>
            <a:r>
              <a:rPr lang="ru-RU" sz="2800" b="1" dirty="0" smtClean="0">
                <a:effectLst>
                  <a:outerShdw blurRad="38100" dist="38100" dir="2700000" algn="tl">
                    <a:srgbClr val="000000">
                      <a:alpha val="43137"/>
                    </a:srgbClr>
                  </a:outerShdw>
                </a:effectLst>
              </a:rPr>
              <a:t> Предлагают разбиться на отдельные группы для работы со списками, бюллетенями и другими обязанностями УИК.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10" name="Прямоугольник 9"/>
          <p:cNvSpPr/>
          <p:nvPr/>
        </p:nvSpPr>
        <p:spPr>
          <a:xfrm>
            <a:off x="107504" y="836712"/>
            <a:ext cx="8856984" cy="550920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indent="457200" algn="just"/>
            <a:r>
              <a:rPr lang="ru-RU" sz="3200" b="1" dirty="0" smtClean="0">
                <a:effectLst>
                  <a:outerShdw blurRad="38100" dist="38100" dir="2700000" algn="tl">
                    <a:srgbClr val="000000">
                      <a:alpha val="43137"/>
                    </a:srgbClr>
                  </a:outerShdw>
                </a:effectLst>
              </a:rPr>
              <a:t>В соответствии с п.2 с</a:t>
            </a:r>
            <a:r>
              <a:rPr lang="x-none" sz="3200" b="1" smtClean="0">
                <a:effectLst>
                  <a:outerShdw blurRad="38100" dist="38100" dir="2700000" algn="tl">
                    <a:srgbClr val="000000">
                      <a:alpha val="43137"/>
                    </a:srgbClr>
                  </a:outerShdw>
                </a:effectLst>
              </a:rPr>
              <a:t>т</a:t>
            </a:r>
            <a:r>
              <a:rPr lang="ru-RU" sz="3200" b="1" dirty="0" smtClean="0">
                <a:effectLst>
                  <a:outerShdw blurRad="38100" dist="38100" dir="2700000" algn="tl">
                    <a:srgbClr val="000000">
                      <a:alpha val="43137"/>
                    </a:srgbClr>
                  </a:outerShdw>
                </a:effectLst>
              </a:rPr>
              <a:t>.</a:t>
            </a:r>
            <a:r>
              <a:rPr lang="x-none" sz="3200" b="1" smtClean="0">
                <a:effectLst>
                  <a:outerShdw blurRad="38100" dist="38100" dir="2700000" algn="tl">
                    <a:srgbClr val="000000">
                      <a:alpha val="43137"/>
                    </a:srgbClr>
                  </a:outerShdw>
                </a:effectLst>
              </a:rPr>
              <a:t> 85</a:t>
            </a:r>
            <a:r>
              <a:rPr lang="ru-RU" sz="3200" b="1" dirty="0" smtClean="0">
                <a:effectLst>
                  <a:outerShdw blurRad="38100" dist="38100" dir="2700000" algn="tl">
                    <a:srgbClr val="000000">
                      <a:alpha val="43137"/>
                    </a:srgbClr>
                  </a:outerShdw>
                </a:effectLst>
              </a:rPr>
              <a:t> Федерального закона «</a:t>
            </a:r>
            <a:r>
              <a:rPr lang="x-none" sz="3200" b="1" smtClean="0">
                <a:effectLst>
                  <a:outerShdw blurRad="38100" dist="38100" dir="2700000" algn="tl">
                    <a:srgbClr val="000000">
                      <a:alpha val="43137"/>
                    </a:srgbClr>
                  </a:outerShdw>
                </a:effectLst>
              </a:rPr>
              <a:t>О выборах депутатов Государственной Думы Федерального Собрания Российской Федерации</a:t>
            </a:r>
            <a:r>
              <a:rPr lang="ru-RU" sz="3200" b="1" dirty="0" smtClean="0">
                <a:effectLst>
                  <a:outerShdw blurRad="38100" dist="38100" dir="2700000" algn="tl">
                    <a:srgbClr val="000000">
                      <a:alpha val="43137"/>
                    </a:srgbClr>
                  </a:outerShdw>
                </a:effectLst>
              </a:rPr>
              <a:t>» </a:t>
            </a:r>
            <a:r>
              <a:rPr lang="x-none" sz="3200" b="1" smtClean="0">
                <a:effectLst>
                  <a:outerShdw blurRad="38100" dist="38100" dir="2700000" algn="tl">
                    <a:srgbClr val="000000">
                      <a:alpha val="43137"/>
                    </a:srgbClr>
                  </a:outerShdw>
                </a:effectLst>
              </a:rPr>
              <a:t>Федеральный закон от 22.02.2014 N 20-ФЗ</a:t>
            </a:r>
            <a:r>
              <a:rPr lang="ru-RU" sz="3200" b="1" dirty="0" smtClean="0">
                <a:effectLst>
                  <a:outerShdw blurRad="38100" dist="38100" dir="2700000" algn="tl">
                    <a:srgbClr val="000000">
                      <a:alpha val="43137"/>
                    </a:srgbClr>
                  </a:outerShdw>
                </a:effectLst>
              </a:rPr>
              <a:t> </a:t>
            </a:r>
            <a:r>
              <a:rPr lang="ru-RU" sz="3200" b="1" u="sng" dirty="0" err="1" smtClean="0">
                <a:solidFill>
                  <a:srgbClr val="FFFF00"/>
                </a:solidFill>
                <a:effectLst>
                  <a:outerShdw blurRad="38100" dist="38100" dir="2700000" algn="tl">
                    <a:srgbClr val="000000">
                      <a:alpha val="43137"/>
                    </a:srgbClr>
                  </a:outerShdw>
                </a:effectLst>
              </a:rPr>
              <a:t>п</a:t>
            </a:r>
            <a:r>
              <a:rPr lang="x-none" sz="3200" b="1" u="sng" smtClean="0">
                <a:solidFill>
                  <a:srgbClr val="FFFF00"/>
                </a:solidFill>
                <a:effectLst>
                  <a:outerShdw blurRad="38100" dist="38100" dir="2700000" algn="tl">
                    <a:srgbClr val="000000">
                      <a:alpha val="43137"/>
                    </a:srgbClr>
                  </a:outerShdw>
                </a:effectLst>
              </a:rPr>
              <a:t>одсчет голосов избирателей начинается сразу после окончания голосования и проводится без перерыва до установления итогов голосования</a:t>
            </a:r>
            <a:r>
              <a:rPr lang="x-none" sz="3200" b="1" smtClean="0">
                <a:effectLst>
                  <a:outerShdw blurRad="38100" dist="38100" dir="2700000" algn="tl">
                    <a:srgbClr val="000000">
                      <a:alpha val="43137"/>
                    </a:srgbClr>
                  </a:outerShdw>
                </a:effectLst>
              </a:rPr>
              <a:t>, о которых должны быть извещены все члены участковой избирательной комиссии, иные лица, указанные в части 5 статьи 32 настоящего Федерального закона.</a:t>
            </a:r>
            <a:endParaRPr lang="ru-RU" sz="32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lang="ru-RU" sz="700"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fontAlgn="base">
              <a:spcBef>
                <a:spcPct val="0"/>
              </a:spcBef>
              <a:spcAft>
                <a:spcPct val="0"/>
              </a:spcAft>
            </a:pPr>
            <a:r>
              <a:rPr lang="ru-RU" sz="1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r>
              <a:rPr lang="ru-RU" sz="1400" b="1" dirty="0" smtClean="0">
                <a:solidFill>
                  <a:srgbClr val="F9FED2"/>
                </a:solidFill>
                <a:effectLst>
                  <a:outerShdw blurRad="38100" dist="38100" dir="2700000" algn="tl">
                    <a:srgbClr val="000000">
                      <a:alpha val="43137"/>
                    </a:srgbClr>
                  </a:outerShdw>
                </a:effectLst>
                <a:latin typeface="Arial" pitchFamily="34" charset="0"/>
                <a:cs typeface="Times New Roman" pitchFamily="18" charset="0"/>
              </a:rPr>
              <a:t>после закрытия избирательного участка, подведение итогов голосования</a:t>
            </a:r>
            <a:endParaRPr lang="ru-RU" sz="1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Прямоугольник 9"/>
          <p:cNvSpPr/>
          <p:nvPr/>
        </p:nvSpPr>
        <p:spPr>
          <a:xfrm>
            <a:off x="142844" y="928670"/>
            <a:ext cx="8856984" cy="574772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indent="457200" algn="just"/>
            <a:r>
              <a:rPr lang="ru-RU" sz="2450" dirty="0" smtClean="0"/>
              <a:t>В соответствии с </a:t>
            </a:r>
            <a:r>
              <a:rPr lang="ru-RU" sz="2450" dirty="0" err="1" smtClean="0"/>
              <a:t>пп</a:t>
            </a:r>
            <a:r>
              <a:rPr lang="ru-RU" sz="2450" dirty="0" smtClean="0"/>
              <a:t>. «г» п.9 ст.</a:t>
            </a:r>
            <a:r>
              <a:rPr lang="x-none" sz="2450" smtClean="0"/>
              <a:t> 30</a:t>
            </a:r>
            <a:r>
              <a:rPr lang="ru-RU" sz="2450" dirty="0" smtClean="0"/>
              <a:t> 67-ФЗ </a:t>
            </a:r>
            <a:r>
              <a:rPr lang="ru-RU" sz="2450" dirty="0" err="1" smtClean="0"/>
              <a:t>н</a:t>
            </a:r>
            <a:r>
              <a:rPr lang="x-none" sz="2450" smtClean="0"/>
              <a:t>аблюдатели вправе</a:t>
            </a:r>
            <a:r>
              <a:rPr lang="ru-RU" sz="2450" dirty="0" smtClean="0"/>
              <a:t>: </a:t>
            </a:r>
          </a:p>
          <a:p>
            <a:pPr indent="457200" algn="just">
              <a:buFontTx/>
              <a:buChar char="-"/>
            </a:pPr>
            <a:r>
              <a:rPr lang="ru-RU" sz="2450" dirty="0" smtClean="0"/>
              <a:t> </a:t>
            </a:r>
            <a:r>
              <a:rPr lang="ru-RU" sz="2450" dirty="0" err="1" smtClean="0"/>
              <a:t>н</a:t>
            </a:r>
            <a:r>
              <a:rPr lang="x-none" sz="2450" smtClean="0"/>
              <a:t>аблюдать за подсчетом числа граждан, внесенных в списки избирателей, участников референдума, бюллетеней, выданных избирателям, участникам референдума, погашенных бюллетеней;</a:t>
            </a:r>
            <a:endParaRPr lang="ru-RU" sz="2450" dirty="0" smtClean="0"/>
          </a:p>
          <a:p>
            <a:pPr indent="457200" algn="just">
              <a:buFontTx/>
              <a:buChar char="-"/>
            </a:pPr>
            <a:r>
              <a:rPr lang="ru-RU" sz="2450" dirty="0" smtClean="0"/>
              <a:t> </a:t>
            </a:r>
            <a:r>
              <a:rPr lang="x-none" sz="2450" smtClean="0"/>
              <a:t>наблюдать за подсчетом голосов избирателей, участников референдума на избирательном участке, участке референдума на расстоянии и в условиях, обеспечивающих им обозримость содержащихся в бюллетенях отметок избирателей, участников референдума; </a:t>
            </a:r>
            <a:endParaRPr lang="ru-RU" sz="2450" dirty="0" smtClean="0"/>
          </a:p>
          <a:p>
            <a:pPr indent="457200" algn="just">
              <a:buFontTx/>
              <a:buChar char="-"/>
            </a:pPr>
            <a:r>
              <a:rPr lang="ru-RU" sz="2450" dirty="0" smtClean="0"/>
              <a:t> </a:t>
            </a:r>
            <a:r>
              <a:rPr lang="x-none" sz="2450" smtClean="0"/>
              <a:t>знакомиться с любым заполненным или незаполненным бюллетенем при подсчете голосов избирателей, участников референдума; </a:t>
            </a:r>
            <a:endParaRPr lang="ru-RU" sz="2450" dirty="0" smtClean="0"/>
          </a:p>
          <a:p>
            <a:pPr indent="457200" algn="just">
              <a:buFontTx/>
              <a:buChar char="-"/>
            </a:pPr>
            <a:r>
              <a:rPr lang="ru-RU" sz="2450" dirty="0" smtClean="0"/>
              <a:t> </a:t>
            </a:r>
            <a:r>
              <a:rPr lang="x-none" sz="2450" smtClean="0"/>
              <a:t>наблюдать за составлением комиссией протокола об итогах голосования и иных документов</a:t>
            </a:r>
            <a:r>
              <a:rPr lang="ru-RU" sz="2450" dirty="0" smtClean="0"/>
              <a:t>.</a:t>
            </a:r>
            <a:endParaRPr lang="ru-RU" sz="2450" dirty="0"/>
          </a:p>
        </p:txBody>
      </p:sp>
      <p:pic>
        <p:nvPicPr>
          <p:cNvPr id="9"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7996</TotalTime>
  <Words>855</Words>
  <Application>Microsoft Office PowerPoint</Application>
  <PresentationFormat>Экран (4:3)</PresentationFormat>
  <Paragraphs>191</Paragraphs>
  <Slides>56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56</vt:i4>
      </vt:variant>
    </vt:vector>
  </HeadingPairs>
  <TitlesOfParts>
    <vt:vector size="62" baseType="lpstr">
      <vt:lpstr>Andale Sans UI</vt:lpstr>
      <vt:lpstr>Arial</vt:lpstr>
      <vt:lpstr>Book Antiqua</vt:lpstr>
      <vt:lpstr>Calibri</vt:lpstr>
      <vt:lpstr>Times New Roman</vt:lpstr>
      <vt:lpstr>Тема1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vldm</dc:creator>
  <cp:lastModifiedBy>Комиссия Избирательная</cp:lastModifiedBy>
  <cp:revision>287</cp:revision>
  <dcterms:created xsi:type="dcterms:W3CDTF">2016-01-27T04:43:06Z</dcterms:created>
  <dcterms:modified xsi:type="dcterms:W3CDTF">2016-06-23T04:15:05Z</dcterms:modified>
</cp:coreProperties>
</file>